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</p:sldMasterIdLst>
  <p:notesMasterIdLst>
    <p:notesMasterId r:id="rId26"/>
  </p:notesMasterIdLst>
  <p:sldIdLst>
    <p:sldId id="283" r:id="rId2"/>
    <p:sldId id="324" r:id="rId3"/>
    <p:sldId id="325" r:id="rId4"/>
    <p:sldId id="359" r:id="rId5"/>
    <p:sldId id="352" r:id="rId6"/>
    <p:sldId id="354" r:id="rId7"/>
    <p:sldId id="355" r:id="rId8"/>
    <p:sldId id="360" r:id="rId9"/>
    <p:sldId id="361" r:id="rId10"/>
    <p:sldId id="363" r:id="rId11"/>
    <p:sldId id="362" r:id="rId12"/>
    <p:sldId id="358" r:id="rId13"/>
    <p:sldId id="327" r:id="rId14"/>
    <p:sldId id="342" r:id="rId15"/>
    <p:sldId id="347" r:id="rId16"/>
    <p:sldId id="343" r:id="rId17"/>
    <p:sldId id="348" r:id="rId18"/>
    <p:sldId id="349" r:id="rId19"/>
    <p:sldId id="351" r:id="rId20"/>
    <p:sldId id="338" r:id="rId21"/>
    <p:sldId id="339" r:id="rId22"/>
    <p:sldId id="337" r:id="rId23"/>
    <p:sldId id="341" r:id="rId24"/>
    <p:sldId id="287" r:id="rId25"/>
  </p:sldIdLst>
  <p:sldSz cx="12192000" cy="6858000"/>
  <p:notesSz cx="6877050" cy="96535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сянюк Алексей Александрович" initials="КАА" lastIdx="2" clrIdx="0">
    <p:extLst/>
  </p:cmAuthor>
  <p:cmAuthor id="2" name="Воробьев Алексей Максимович" initials="ВАМ" lastIdx="3" clrIdx="1">
    <p:extLst/>
  </p:cmAuthor>
  <p:cmAuthor id="3" name="Шмелев Алексей Константинович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EEEF"/>
    <a:srgbClr val="FFF6C1"/>
    <a:srgbClr val="FDE6D3"/>
    <a:srgbClr val="FCD9BC"/>
    <a:srgbClr val="FAB882"/>
    <a:srgbClr val="2B6CA7"/>
    <a:srgbClr val="6C81B4"/>
    <a:srgbClr val="4F81BD"/>
    <a:srgbClr val="F79646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20" autoAdjust="0"/>
    <p:restoredTop sz="94660"/>
  </p:normalViewPr>
  <p:slideViewPr>
    <p:cSldViewPr>
      <p:cViewPr varScale="1">
        <p:scale>
          <a:sx n="71" d="100"/>
          <a:sy n="71" d="100"/>
        </p:scale>
        <p:origin x="-4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80055" cy="482679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8" y="2"/>
            <a:ext cx="2980055" cy="482679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r">
              <a:defRPr sz="1200"/>
            </a:lvl1pPr>
          </a:lstStyle>
          <a:p>
            <a:fld id="{851BFEE2-8C22-486B-B394-4F571AC208F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3" tIns="46216" rIns="92433" bIns="462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6" y="4585457"/>
            <a:ext cx="5501640" cy="4344115"/>
          </a:xfrm>
          <a:prstGeom prst="rect">
            <a:avLst/>
          </a:prstGeom>
        </p:spPr>
        <p:txBody>
          <a:bodyPr vert="horz" lIns="92433" tIns="46216" rIns="92433" bIns="462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169235"/>
            <a:ext cx="2980055" cy="482679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8" y="9169235"/>
            <a:ext cx="2980055" cy="482679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r">
              <a:defRPr sz="1200"/>
            </a:lvl1pPr>
          </a:lstStyle>
          <a:p>
            <a:fld id="{3DCD607D-6DB4-4588-82CA-05EC035ADA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56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067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10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640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251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026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452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661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638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551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45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029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9945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393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12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53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6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17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33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7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87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91"/>
            <a:ext cx="1218988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691"/>
            <a:ext cx="103632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86583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532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6" indent="0">
              <a:buNone/>
              <a:defRPr sz="2400"/>
            </a:lvl3pPr>
            <a:lvl4pPr marL="1371324" indent="0">
              <a:buNone/>
              <a:defRPr sz="2000"/>
            </a:lvl4pPr>
            <a:lvl5pPr marL="1828432" indent="0">
              <a:buNone/>
              <a:defRPr sz="2000"/>
            </a:lvl5pPr>
            <a:lvl6pPr marL="2285539" indent="0">
              <a:buNone/>
              <a:defRPr sz="2000"/>
            </a:lvl6pPr>
            <a:lvl7pPr marL="2742647" indent="0">
              <a:buNone/>
              <a:defRPr sz="2000"/>
            </a:lvl7pPr>
            <a:lvl8pPr marL="3199755" indent="0">
              <a:buNone/>
              <a:defRPr sz="2000"/>
            </a:lvl8pPr>
            <a:lvl9pPr marL="3656863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7" indent="0">
              <a:buNone/>
              <a:defRPr sz="1200"/>
            </a:lvl2pPr>
            <a:lvl3pPr marL="914216" indent="0">
              <a:buNone/>
              <a:defRPr sz="1000"/>
            </a:lvl3pPr>
            <a:lvl4pPr marL="1371324" indent="0">
              <a:buNone/>
              <a:defRPr sz="900"/>
            </a:lvl4pPr>
            <a:lvl5pPr marL="1828432" indent="0">
              <a:buNone/>
              <a:defRPr sz="900"/>
            </a:lvl5pPr>
            <a:lvl6pPr marL="2285539" indent="0">
              <a:buNone/>
              <a:defRPr sz="900"/>
            </a:lvl6pPr>
            <a:lvl7pPr marL="2742647" indent="0">
              <a:buNone/>
              <a:defRPr sz="900"/>
            </a:lvl7pPr>
            <a:lvl8pPr marL="3199755" indent="0">
              <a:buNone/>
              <a:defRPr sz="900"/>
            </a:lvl8pPr>
            <a:lvl9pPr marL="365686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33E6-6B9D-45C5-80AC-9FEA02D3D99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34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BC9E-C8DB-4E98-B502-6E40796A294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42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931" y="303213"/>
            <a:ext cx="3206751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3"/>
            <a:ext cx="9421283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E4C7-E392-431E-BAA7-5DECF0DD72B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65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/>
        </p:nvSpPr>
        <p:spPr>
          <a:xfrm>
            <a:off x="7901519" y="5127625"/>
            <a:ext cx="1231900" cy="376238"/>
          </a:xfrm>
          <a:prstGeom prst="rect">
            <a:avLst/>
          </a:prstGeom>
          <a:noFill/>
        </p:spPr>
        <p:txBody>
          <a:bodyPr lIns="80147" tIns="40075" rIns="80147" bIns="4007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2" y="1606877"/>
            <a:ext cx="9760919" cy="4829253"/>
          </a:xfrm>
        </p:spPr>
        <p:txBody>
          <a:bodyPr/>
          <a:lstStyle>
            <a:lvl1pPr marL="318633" indent="0">
              <a:buFontTx/>
              <a:buNone/>
              <a:defRPr b="1">
                <a:latin typeface="+mj-lt"/>
              </a:defRPr>
            </a:lvl1pPr>
            <a:lvl2pPr marL="315851" indent="2783">
              <a:defRPr>
                <a:latin typeface="+mj-lt"/>
              </a:defRPr>
            </a:lvl2pPr>
            <a:lvl3pPr marL="550998" indent="-228192">
              <a:tabLst/>
              <a:defRPr>
                <a:latin typeface="+mj-lt"/>
              </a:defRPr>
            </a:lvl3pPr>
            <a:lvl4pPr marL="0" indent="315851">
              <a:lnSpc>
                <a:spcPts val="1579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9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91"/>
            <a:ext cx="9782923" cy="1105803"/>
          </a:xfrm>
        </p:spPr>
        <p:txBody>
          <a:bodyPr/>
          <a:lstStyle>
            <a:lvl1pPr marL="0" marR="0" indent="0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AC7B-5B8F-42B3-88A7-3F729EE1627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87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1"/>
            <a:ext cx="12189884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2" y="1606877"/>
            <a:ext cx="9760919" cy="4829253"/>
          </a:xfrm>
        </p:spPr>
        <p:txBody>
          <a:bodyPr/>
          <a:lstStyle>
            <a:lvl1pPr marL="318633" indent="0">
              <a:buFontTx/>
              <a:buNone/>
              <a:defRPr b="1">
                <a:latin typeface="+mj-lt"/>
              </a:defRPr>
            </a:lvl1pPr>
            <a:lvl2pPr marL="318633" indent="0">
              <a:defRPr>
                <a:latin typeface="+mj-lt"/>
              </a:defRPr>
            </a:lvl2pPr>
            <a:lvl3pPr marL="550998" indent="-228192">
              <a:defRPr>
                <a:latin typeface="+mj-lt"/>
              </a:defRPr>
            </a:lvl3pPr>
            <a:lvl4pPr marL="0" indent="315851">
              <a:defRPr>
                <a:latin typeface="+mj-lt"/>
              </a:defRPr>
            </a:lvl4pPr>
            <a:lvl5pPr marL="125783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91"/>
            <a:ext cx="9783868" cy="1105803"/>
          </a:xfrm>
        </p:spPr>
        <p:txBody>
          <a:bodyPr/>
          <a:lstStyle>
            <a:lvl1pPr marL="0" marR="0" indent="0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5318-44FE-42B3-B076-75DF83B42F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62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0"/>
            <a:ext cx="12189884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62" y="1012506"/>
            <a:ext cx="976091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62" y="3429720"/>
            <a:ext cx="976091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DFE3-7A53-4F7F-A028-F1C18AD9DB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15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501068"/>
            <a:ext cx="978292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8" y="1606874"/>
            <a:ext cx="4827685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33" y="1606874"/>
            <a:ext cx="4859863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476B-D5B1-4B47-946C-59DED4F891C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47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5" y="501067"/>
            <a:ext cx="10485555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70" y="1606872"/>
            <a:ext cx="4899671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6" indent="0">
              <a:buNone/>
              <a:defRPr sz="1800" b="1"/>
            </a:lvl3pPr>
            <a:lvl4pPr marL="1371324" indent="0">
              <a:buNone/>
              <a:defRPr sz="1600" b="1"/>
            </a:lvl4pPr>
            <a:lvl5pPr marL="1828432" indent="0">
              <a:buNone/>
              <a:defRPr sz="1600" b="1"/>
            </a:lvl5pPr>
            <a:lvl6pPr marL="2285539" indent="0">
              <a:buNone/>
              <a:defRPr sz="1600" b="1"/>
            </a:lvl6pPr>
            <a:lvl7pPr marL="2742647" indent="0">
              <a:buNone/>
              <a:defRPr sz="1600" b="1"/>
            </a:lvl7pPr>
            <a:lvl8pPr marL="3199755" indent="0">
              <a:buNone/>
              <a:defRPr sz="1600" b="1"/>
            </a:lvl8pPr>
            <a:lvl9pPr marL="365686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70" y="2174876"/>
            <a:ext cx="4899671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133" y="1606872"/>
            <a:ext cx="4783767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6" indent="0">
              <a:buNone/>
              <a:defRPr sz="1800" b="1"/>
            </a:lvl3pPr>
            <a:lvl4pPr marL="1371324" indent="0">
              <a:buNone/>
              <a:defRPr sz="1600" b="1"/>
            </a:lvl4pPr>
            <a:lvl5pPr marL="1828432" indent="0">
              <a:buNone/>
              <a:defRPr sz="1600" b="1"/>
            </a:lvl5pPr>
            <a:lvl6pPr marL="2285539" indent="0">
              <a:buNone/>
              <a:defRPr sz="1600" b="1"/>
            </a:lvl6pPr>
            <a:lvl7pPr marL="2742647" indent="0">
              <a:buNone/>
              <a:defRPr sz="1600" b="1"/>
            </a:lvl7pPr>
            <a:lvl8pPr marL="3199755" indent="0">
              <a:buNone/>
              <a:defRPr sz="1600" b="1"/>
            </a:lvl8pPr>
            <a:lvl9pPr marL="365686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133" y="2188098"/>
            <a:ext cx="4783767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CA25-9ADD-4817-A661-78CBB166EE2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37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8"/>
            <a:ext cx="1048555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CC72F-CCD3-496E-9960-2ACE0AAD802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07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2001" y="5872163"/>
            <a:ext cx="755651" cy="654050"/>
          </a:xfrm>
        </p:spPr>
        <p:txBody>
          <a:bodyPr/>
          <a:lstStyle>
            <a:lvl1pPr algn="ctr">
              <a:defRPr sz="24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BEFDE15-84C4-4FBA-8A92-D44ADA243BA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21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7" indent="0">
              <a:buNone/>
              <a:defRPr sz="1200"/>
            </a:lvl2pPr>
            <a:lvl3pPr marL="914216" indent="0">
              <a:buNone/>
              <a:defRPr sz="1000"/>
            </a:lvl3pPr>
            <a:lvl4pPr marL="1371324" indent="0">
              <a:buNone/>
              <a:defRPr sz="900"/>
            </a:lvl4pPr>
            <a:lvl5pPr marL="1828432" indent="0">
              <a:buNone/>
              <a:defRPr sz="900"/>
            </a:lvl5pPr>
            <a:lvl6pPr marL="2285539" indent="0">
              <a:buNone/>
              <a:defRPr sz="900"/>
            </a:lvl6pPr>
            <a:lvl7pPr marL="2742647" indent="0">
              <a:buNone/>
              <a:defRPr sz="900"/>
            </a:lvl7pPr>
            <a:lvl8pPr marL="3199755" indent="0">
              <a:buNone/>
              <a:defRPr sz="900"/>
            </a:lvl8pPr>
            <a:lvl9pPr marL="365686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3D4F-9A63-4A1B-A268-07038B2D0C1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2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1087967" y="490538"/>
            <a:ext cx="97917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1087967" y="1600200"/>
            <a:ext cx="97917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47"/>
            <a:ext cx="28448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47"/>
            <a:ext cx="38608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9803" y="6042222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2104"/>
              </a:lnSpc>
              <a:defRPr sz="2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65679-BEBA-4483-A580-85B94F47C386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6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7189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14377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71566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28754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492" algn="l" defTabSz="912791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492" algn="l" defTabSz="912791" rtl="0" fontAlgn="base">
        <a:spcBef>
          <a:spcPct val="20000"/>
        </a:spcBef>
        <a:spcAft>
          <a:spcPct val="0"/>
        </a:spcAft>
        <a:buFont typeface="Arial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72" indent="-227008" algn="l" defTabSz="912791" rtl="0" fontAlgn="base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14317" algn="just" defTabSz="912791" rtl="0" fontAlgn="base">
        <a:lnSpc>
          <a:spcPts val="1575"/>
        </a:lnSpc>
        <a:spcBef>
          <a:spcPts val="351"/>
        </a:spcBef>
        <a:spcAft>
          <a:spcPct val="0"/>
        </a:spcAft>
        <a:buFont typeface="Arial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269" algn="l" defTabSz="912791" rtl="0" fontAlgn="base">
        <a:lnSpc>
          <a:spcPts val="1575"/>
        </a:lnSpc>
        <a:spcBef>
          <a:spcPts val="351"/>
        </a:spcBef>
        <a:spcAft>
          <a:spcPct val="0"/>
        </a:spcAft>
        <a:buFont typeface="Arial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093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0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9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18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4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2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7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3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svg"/><Relationship Id="rId5" Type="http://schemas.openxmlformats.org/officeDocument/2006/relationships/image" Target="../media/image15.png"/><Relationship Id="rId4" Type="http://schemas.openxmlformats.org/officeDocument/2006/relationships/image" Target="../media/image1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28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0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1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2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691"/>
            <a:ext cx="10363200" cy="107342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  <a:t>НАЦИОНАЛЬНАЯ СИСТЕМА ПРОСЛЕЖИВАЕМОСТИ</a:t>
            </a:r>
            <a:endParaRPr lang="ru-RU" sz="2800" i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4816" y="5630470"/>
            <a:ext cx="3168352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31904" y="836712"/>
            <a:ext cx="1800200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10" descr="FNS_vizitka_for_rukovodst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692696"/>
            <a:ext cx="1872208" cy="19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42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выбытие из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BE104F9-AB79-4A33-9842-14E52281D6A9}"/>
              </a:ext>
            </a:extLst>
          </p:cNvPr>
          <p:cNvSpPr/>
          <p:nvPr/>
        </p:nvSpPr>
        <p:spPr>
          <a:xfrm>
            <a:off x="10111976" y="3195074"/>
            <a:ext cx="1636560" cy="1143039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5352A771-E614-4EA3-B475-38BC665FEBD6}"/>
              </a:ext>
            </a:extLst>
          </p:cNvPr>
          <p:cNvSpPr/>
          <p:nvPr/>
        </p:nvSpPr>
        <p:spPr>
          <a:xfrm>
            <a:off x="10522077" y="2631867"/>
            <a:ext cx="1226459" cy="2237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Документ">
            <a:extLst>
              <a:ext uri="{FF2B5EF4-FFF2-40B4-BE49-F238E27FC236}">
                <a16:creationId xmlns:a16="http://schemas.microsoft.com/office/drawing/2014/main" xmlns="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11976" y="3515636"/>
            <a:ext cx="500385" cy="45286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2894043" y="2321125"/>
            <a:ext cx="6785904" cy="318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Передача товара в производство для переработки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2895753" y="1755817"/>
            <a:ext cx="6783577" cy="50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Уничтожение или безвозвратная утрата товара вследствие действия непреодолимой силы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2894043" y="1303971"/>
            <a:ext cx="6785904" cy="377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Захоронение, обезвреживание, утилизация или уничтожение товара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48BC9E7-46C9-4A97-99D6-074CA9389D35}"/>
              </a:ext>
            </a:extLst>
          </p:cNvPr>
          <p:cNvSpPr/>
          <p:nvPr/>
        </p:nvSpPr>
        <p:spPr>
          <a:xfrm>
            <a:off x="652405" y="1700009"/>
            <a:ext cx="1843195" cy="17967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dirty="0">
                <a:latin typeface="Arial Narrow" panose="020B0606020202030204" pitchFamily="34" charset="0"/>
              </a:rPr>
              <a:t>Операции выбытия из прослеживаемости налогоплательщиком на специальном режиме налогообложения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48BC9E7-46C9-4A97-99D6-074CA9389D35}"/>
              </a:ext>
            </a:extLst>
          </p:cNvPr>
          <p:cNvSpPr/>
          <p:nvPr/>
        </p:nvSpPr>
        <p:spPr>
          <a:xfrm>
            <a:off x="652405" y="4174555"/>
            <a:ext cx="1843196" cy="1846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dirty="0">
                <a:latin typeface="Arial Narrow" panose="020B0606020202030204" pitchFamily="34" charset="0"/>
              </a:rPr>
              <a:t>Операции выбытия из прослеживаемости налогоплательщиком на основном режиме налогообложения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2910828" y="3860037"/>
            <a:ext cx="6763064" cy="904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Безвозмездная передача товара физическим лицам в личных, семейных и иных целях, не связанных с осуществлением предпринимательской деятельности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2912540" y="3037420"/>
            <a:ext cx="6760734" cy="76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Фактический вывоз товара с территории РФ в соответствии с таможенной процедурой экспорта или </a:t>
            </a:r>
            <a:r>
              <a:rPr lang="ru-RU" dirty="0" smtClean="0">
                <a:solidFill>
                  <a:schemeClr val="bg1"/>
                </a:solidFill>
              </a:rPr>
              <a:t>реэкспорта, кроме вывоза товаров в ЕАЭС </a:t>
            </a:r>
            <a:r>
              <a:rPr lang="ru-RU" b="1" dirty="0" smtClean="0">
                <a:solidFill>
                  <a:schemeClr val="bg1"/>
                </a:solidFill>
              </a:rPr>
              <a:t>(только для спец. режима)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2910833" y="2700566"/>
            <a:ext cx="6762994" cy="267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Реализация товара в розничной торговле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2893508" y="5454100"/>
            <a:ext cx="6785904" cy="27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Конфискация имущества (товара) государством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2893508" y="4829084"/>
            <a:ext cx="6785904" cy="563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Списание имущества  по причине морального и (или) физического износа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2892510" y="5805048"/>
            <a:ext cx="6785904" cy="360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Задержание товара государственными </a:t>
            </a:r>
            <a:r>
              <a:rPr lang="ru-RU" dirty="0" smtClean="0"/>
              <a:t>органами</a:t>
            </a:r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2900971" y="6266056"/>
            <a:ext cx="6785904" cy="250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Недостача, выявленная в результате инвентаризации</a:t>
            </a: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9308331" y="3613331"/>
            <a:ext cx="1225358" cy="248270"/>
          </a:xfrm>
          <a:prstGeom prst="downArrow">
            <a:avLst>
              <a:gd name="adj1" fmla="val 3123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2107451" y="3683618"/>
            <a:ext cx="1225358" cy="248270"/>
          </a:xfrm>
          <a:prstGeom prst="downArrow">
            <a:avLst>
              <a:gd name="adj1" fmla="val 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8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экспорт в </a:t>
            </a:r>
            <a:r>
              <a:rPr lang="ru-RU" sz="2600" cap="all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еаэс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A48BC9E7-46C9-4A97-99D6-074CA9389D35}"/>
              </a:ext>
            </a:extLst>
          </p:cNvPr>
          <p:cNvSpPr/>
          <p:nvPr/>
        </p:nvSpPr>
        <p:spPr>
          <a:xfrm>
            <a:off x="904747" y="1844824"/>
            <a:ext cx="2238925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Операции экспорта в ЕАЭС налогоплательщиком на </a:t>
            </a:r>
            <a:r>
              <a:rPr lang="ru-RU" dirty="0">
                <a:latin typeface="Arial Narrow" panose="020B0606020202030204" pitchFamily="34" charset="0"/>
              </a:rPr>
              <a:t>специальном режиме налогообложения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A48BC9E7-46C9-4A97-99D6-074CA9389D35}"/>
              </a:ext>
            </a:extLst>
          </p:cNvPr>
          <p:cNvSpPr/>
          <p:nvPr/>
        </p:nvSpPr>
        <p:spPr>
          <a:xfrm>
            <a:off x="847747" y="4149080"/>
            <a:ext cx="2295925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Операции экспорта в ЕАЭС налогоплательщиком на основном режиме налогообложения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A86586E4-5108-4DB7-8AF2-5E96932F8652}"/>
              </a:ext>
            </a:extLst>
          </p:cNvPr>
          <p:cNvSpPr/>
          <p:nvPr/>
        </p:nvSpPr>
        <p:spPr>
          <a:xfrm>
            <a:off x="6298740" y="1867091"/>
            <a:ext cx="1722726" cy="9576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 перемещении товаров </a:t>
            </a: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Документ">
            <a:extLst>
              <a:ext uri="{FF2B5EF4-FFF2-40B4-BE49-F238E27FC236}">
                <a16:creationId xmlns:a16="http://schemas.microsoft.com/office/drawing/2014/main" xmlns="" id="{3173DFA6-6861-4EE7-B1F4-673B49A90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79976" y="1964866"/>
            <a:ext cx="537216" cy="537216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35B7FF6B-46AB-4AF8-8A68-3EB79756FB98}"/>
              </a:ext>
            </a:extLst>
          </p:cNvPr>
          <p:cNvSpPr/>
          <p:nvPr/>
        </p:nvSpPr>
        <p:spPr>
          <a:xfrm>
            <a:off x="5918411" y="1864618"/>
            <a:ext cx="2121805" cy="1812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7569F2E8-A113-4FE1-996E-75B1BF5F39C5}"/>
              </a:ext>
            </a:extLst>
          </p:cNvPr>
          <p:cNvSpPr/>
          <p:nvPr/>
        </p:nvSpPr>
        <p:spPr>
          <a:xfrm>
            <a:off x="5918411" y="2815543"/>
            <a:ext cx="2121805" cy="84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5 дней от даты отгрузки товара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2AF8387D-D497-4F2E-9CEC-3475F775EFDB}"/>
              </a:ext>
            </a:extLst>
          </p:cNvPr>
          <p:cNvSpPr/>
          <p:nvPr/>
        </p:nvSpPr>
        <p:spPr>
          <a:xfrm>
            <a:off x="3653730" y="2771647"/>
            <a:ext cx="1760176" cy="2149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Вывоз товаров подлежащих прослеживаемости в ЕАЭС</a:t>
            </a:r>
          </a:p>
        </p:txBody>
      </p:sp>
      <p:sp>
        <p:nvSpPr>
          <p:cNvPr id="99" name="Стрелка вниз 98"/>
          <p:cNvSpPr/>
          <p:nvPr/>
        </p:nvSpPr>
        <p:spPr>
          <a:xfrm rot="16200000">
            <a:off x="2875041" y="3832883"/>
            <a:ext cx="1225358" cy="248270"/>
          </a:xfrm>
          <a:prstGeom prst="downArrow">
            <a:avLst>
              <a:gd name="adj1" fmla="val 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xmlns="" id="{DBE104F9-AB79-4A33-9842-14E52281D6A9}"/>
              </a:ext>
            </a:extLst>
          </p:cNvPr>
          <p:cNvSpPr/>
          <p:nvPr/>
        </p:nvSpPr>
        <p:spPr>
          <a:xfrm>
            <a:off x="8797127" y="1772816"/>
            <a:ext cx="2267794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629EA854-8B21-467D-B2A8-1BA9F704FA31}"/>
              </a:ext>
            </a:extLst>
          </p:cNvPr>
          <p:cNvSpPr/>
          <p:nvPr/>
        </p:nvSpPr>
        <p:spPr>
          <a:xfrm>
            <a:off x="8797127" y="2695170"/>
            <a:ext cx="2267794" cy="112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5352A771-E614-4EA3-B475-38BC665FEBD6}"/>
              </a:ext>
            </a:extLst>
          </p:cNvPr>
          <p:cNvSpPr/>
          <p:nvPr/>
        </p:nvSpPr>
        <p:spPr>
          <a:xfrm>
            <a:off x="9192713" y="1982731"/>
            <a:ext cx="182303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Документ">
            <a:extLst>
              <a:ext uri="{FF2B5EF4-FFF2-40B4-BE49-F238E27FC236}">
                <a16:creationId xmlns:a16="http://schemas.microsoft.com/office/drawing/2014/main" xmlns="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97127" y="1999638"/>
            <a:ext cx="500848" cy="452860"/>
          </a:xfrm>
          <a:prstGeom prst="rect">
            <a:avLst/>
          </a:prstGeom>
        </p:spPr>
      </p:pic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DBE104F9-AB79-4A33-9842-14E52281D6A9}"/>
              </a:ext>
            </a:extLst>
          </p:cNvPr>
          <p:cNvSpPr/>
          <p:nvPr/>
        </p:nvSpPr>
        <p:spPr>
          <a:xfrm>
            <a:off x="8798818" y="4161780"/>
            <a:ext cx="2281177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629EA854-8B21-467D-B2A8-1BA9F704FA31}"/>
              </a:ext>
            </a:extLst>
          </p:cNvPr>
          <p:cNvSpPr/>
          <p:nvPr/>
        </p:nvSpPr>
        <p:spPr>
          <a:xfrm>
            <a:off x="8798818" y="5084134"/>
            <a:ext cx="2281177" cy="1133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5352A771-E614-4EA3-B475-38BC665FEBD6}"/>
              </a:ext>
            </a:extLst>
          </p:cNvPr>
          <p:cNvSpPr/>
          <p:nvPr/>
        </p:nvSpPr>
        <p:spPr>
          <a:xfrm>
            <a:off x="9243581" y="4371695"/>
            <a:ext cx="1964987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НДС</a:t>
            </a:r>
          </a:p>
        </p:txBody>
      </p:sp>
      <p:pic>
        <p:nvPicPr>
          <p:cNvPr id="115" name="Рисунок 114" descr="Документ">
            <a:extLst>
              <a:ext uri="{FF2B5EF4-FFF2-40B4-BE49-F238E27FC236}">
                <a16:creationId xmlns:a16="http://schemas.microsoft.com/office/drawing/2014/main" xmlns="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882952" y="4362361"/>
            <a:ext cx="500385" cy="452860"/>
          </a:xfrm>
          <a:prstGeom prst="rect">
            <a:avLst/>
          </a:prstGeom>
        </p:spPr>
      </p:pic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A86586E4-5108-4DB7-8AF2-5E96932F8652}"/>
              </a:ext>
            </a:extLst>
          </p:cNvPr>
          <p:cNvSpPr/>
          <p:nvPr/>
        </p:nvSpPr>
        <p:spPr>
          <a:xfrm>
            <a:off x="6298740" y="4263526"/>
            <a:ext cx="1722726" cy="9576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 перемещении товаров </a:t>
            </a: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Документ">
            <a:extLst>
              <a:ext uri="{FF2B5EF4-FFF2-40B4-BE49-F238E27FC236}">
                <a16:creationId xmlns:a16="http://schemas.microsoft.com/office/drawing/2014/main" xmlns="" id="{3173DFA6-6861-4EE7-B1F4-673B49A90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79976" y="4361301"/>
            <a:ext cx="537216" cy="537216"/>
          </a:xfrm>
          <a:prstGeom prst="rect">
            <a:avLst/>
          </a:prstGeom>
        </p:spPr>
      </p:pic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35B7FF6B-46AB-4AF8-8A68-3EB79756FB98}"/>
              </a:ext>
            </a:extLst>
          </p:cNvPr>
          <p:cNvSpPr/>
          <p:nvPr/>
        </p:nvSpPr>
        <p:spPr>
          <a:xfrm>
            <a:off x="5918411" y="4261053"/>
            <a:ext cx="2121805" cy="1812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xmlns="" id="{7569F2E8-A113-4FE1-996E-75B1BF5F39C5}"/>
              </a:ext>
            </a:extLst>
          </p:cNvPr>
          <p:cNvSpPr/>
          <p:nvPr/>
        </p:nvSpPr>
        <p:spPr>
          <a:xfrm>
            <a:off x="5918411" y="5211978"/>
            <a:ext cx="2121805" cy="84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5 дней от даты отгрузки товара</a:t>
            </a:r>
          </a:p>
        </p:txBody>
      </p: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xmlns="" id="{BAED3B06-FB15-4388-A508-3C72F3C15FAB}"/>
              </a:ext>
            </a:extLst>
          </p:cNvPr>
          <p:cNvCxnSpPr>
            <a:cxnSpLocks/>
          </p:cNvCxnSpPr>
          <p:nvPr/>
        </p:nvCxnSpPr>
        <p:spPr>
          <a:xfrm>
            <a:off x="8058366" y="2755888"/>
            <a:ext cx="71245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xmlns="" id="{BAED3B06-FB15-4388-A508-3C72F3C15FAB}"/>
              </a:ext>
            </a:extLst>
          </p:cNvPr>
          <p:cNvCxnSpPr>
            <a:cxnSpLocks/>
          </p:cNvCxnSpPr>
          <p:nvPr/>
        </p:nvCxnSpPr>
        <p:spPr>
          <a:xfrm>
            <a:off x="8058366" y="5183082"/>
            <a:ext cx="71245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Стрелка вниз 121"/>
          <p:cNvSpPr/>
          <p:nvPr/>
        </p:nvSpPr>
        <p:spPr>
          <a:xfrm rot="16200000">
            <a:off x="5109450" y="3832883"/>
            <a:ext cx="1225358" cy="248270"/>
          </a:xfrm>
          <a:prstGeom prst="downArrow">
            <a:avLst>
              <a:gd name="adj1" fmla="val 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3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ЭТАПЫ РЕАЛИЗАЦИИ СИСТЕМЫ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29225" y="1663159"/>
            <a:ext cx="11939151" cy="4358129"/>
            <a:chOff x="-129225" y="1941099"/>
            <a:chExt cx="11939151" cy="4358129"/>
          </a:xfrm>
        </p:grpSpPr>
        <p:grpSp>
          <p:nvGrpSpPr>
            <p:cNvPr id="5" name="Group 35">
              <a:extLst>
                <a:ext uri="{FF2B5EF4-FFF2-40B4-BE49-F238E27FC236}">
                  <a16:creationId xmlns="" xmlns:a16="http://schemas.microsoft.com/office/drawing/2014/main" id="{085B2223-D6CA-4AA5-A64D-3C6845667D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4609" y="3499925"/>
              <a:ext cx="1966627" cy="523582"/>
              <a:chOff x="972154" y="2456536"/>
              <a:chExt cx="1209038" cy="345642"/>
            </a:xfrm>
          </p:grpSpPr>
          <p:sp>
            <p:nvSpPr>
              <p:cNvPr id="67" name="Notched Right Arrow 32">
                <a:extLst>
                  <a:ext uri="{FF2B5EF4-FFF2-40B4-BE49-F238E27FC236}">
                    <a16:creationId xmlns="" xmlns:a16="http://schemas.microsoft.com/office/drawing/2014/main" id="{84D4B464-F175-4516-8796-ED292D0DF0E3}"/>
                  </a:ext>
                </a:extLst>
              </p:cNvPr>
              <p:cNvSpPr/>
              <p:nvPr/>
            </p:nvSpPr>
            <p:spPr>
              <a:xfrm>
                <a:off x="972154" y="2456536"/>
                <a:ext cx="1209038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404D6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8" name="Oval 34">
                <a:extLst>
                  <a:ext uri="{FF2B5EF4-FFF2-40B4-BE49-F238E27FC236}">
                    <a16:creationId xmlns="" xmlns:a16="http://schemas.microsoft.com/office/drawing/2014/main" id="{5338B2CC-F80A-4FA8-8D2C-E911B80832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6" name="Group 36">
              <a:extLst>
                <a:ext uri="{FF2B5EF4-FFF2-40B4-BE49-F238E27FC236}">
                  <a16:creationId xmlns="" xmlns:a16="http://schemas.microsoft.com/office/drawing/2014/main" id="{7923DACE-F3C5-4EA3-B5D8-CF344F40F5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57322" y="3499925"/>
              <a:ext cx="1966627" cy="523582"/>
              <a:chOff x="934965" y="2456536"/>
              <a:chExt cx="1283419" cy="345642"/>
            </a:xfrm>
          </p:grpSpPr>
          <p:sp>
            <p:nvSpPr>
              <p:cNvPr id="65" name="Notched Right Arrow 37">
                <a:extLst>
                  <a:ext uri="{FF2B5EF4-FFF2-40B4-BE49-F238E27FC236}">
                    <a16:creationId xmlns="" xmlns:a16="http://schemas.microsoft.com/office/drawing/2014/main" id="{3E2572E5-F98B-4399-82E5-3B52D0B6134D}"/>
                  </a:ext>
                </a:extLst>
              </p:cNvPr>
              <p:cNvSpPr/>
              <p:nvPr/>
            </p:nvSpPr>
            <p:spPr>
              <a:xfrm>
                <a:off x="934965" y="2456536"/>
                <a:ext cx="1283419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596A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6" name="Oval 39">
                <a:extLst>
                  <a:ext uri="{FF2B5EF4-FFF2-40B4-BE49-F238E27FC236}">
                    <a16:creationId xmlns="" xmlns:a16="http://schemas.microsoft.com/office/drawing/2014/main" id="{98C29176-E1AB-45E0-9567-796999F4F0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72988" y="2531694"/>
                <a:ext cx="189341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7" name="Group 40">
              <a:extLst>
                <a:ext uri="{FF2B5EF4-FFF2-40B4-BE49-F238E27FC236}">
                  <a16:creationId xmlns="" xmlns:a16="http://schemas.microsoft.com/office/drawing/2014/main" id="{CF577CFA-1A22-47D1-94EF-C58917E5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00306" y="3499925"/>
              <a:ext cx="1966627" cy="523582"/>
              <a:chOff x="769938" y="2456536"/>
              <a:chExt cx="1613466" cy="345642"/>
            </a:xfrm>
          </p:grpSpPr>
          <p:sp>
            <p:nvSpPr>
              <p:cNvPr id="63" name="Notched Right Arrow 41">
                <a:extLst>
                  <a:ext uri="{FF2B5EF4-FFF2-40B4-BE49-F238E27FC236}">
                    <a16:creationId xmlns="" xmlns:a16="http://schemas.microsoft.com/office/drawing/2014/main" id="{D40D87AC-F228-422B-AF18-99BD9DEE5442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007EA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4" name="Oval 42">
                <a:extLst>
                  <a:ext uri="{FF2B5EF4-FFF2-40B4-BE49-F238E27FC236}">
                    <a16:creationId xmlns="" xmlns:a16="http://schemas.microsoft.com/office/drawing/2014/main" id="{12C446DC-82B4-402A-8692-A1A2899567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30877" y="2522903"/>
                <a:ext cx="249850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8" name="Group 43">
              <a:extLst>
                <a:ext uri="{FF2B5EF4-FFF2-40B4-BE49-F238E27FC236}">
                  <a16:creationId xmlns="" xmlns:a16="http://schemas.microsoft.com/office/drawing/2014/main" id="{B9EFB99C-AEC0-4C38-832B-5D16AB8762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90474" y="3497124"/>
              <a:ext cx="1966627" cy="523582"/>
              <a:chOff x="769938" y="2456536"/>
              <a:chExt cx="1613466" cy="345642"/>
            </a:xfrm>
          </p:grpSpPr>
          <p:sp>
            <p:nvSpPr>
              <p:cNvPr id="61" name="Notched Right Arrow 44">
                <a:extLst>
                  <a:ext uri="{FF2B5EF4-FFF2-40B4-BE49-F238E27FC236}">
                    <a16:creationId xmlns="" xmlns:a16="http://schemas.microsoft.com/office/drawing/2014/main" id="{9B8384BB-5E0F-46DE-A80C-9E38B3F4A854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0094C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2" name="Oval 45">
                <a:extLst>
                  <a:ext uri="{FF2B5EF4-FFF2-40B4-BE49-F238E27FC236}">
                    <a16:creationId xmlns="" xmlns:a16="http://schemas.microsoft.com/office/drawing/2014/main" id="{FE2044EB-8A34-44D8-9F60-5185799A7A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53907" y="2527605"/>
                <a:ext cx="224262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9" name="Group 49">
              <a:extLst>
                <a:ext uri="{FF2B5EF4-FFF2-40B4-BE49-F238E27FC236}">
                  <a16:creationId xmlns="" xmlns:a16="http://schemas.microsoft.com/office/drawing/2014/main" id="{942A4B57-6F0A-4EE4-94AD-05F4EBD632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91083" y="3484564"/>
              <a:ext cx="1966627" cy="523582"/>
              <a:chOff x="769938" y="2456536"/>
              <a:chExt cx="1613466" cy="345642"/>
            </a:xfrm>
          </p:grpSpPr>
          <p:sp>
            <p:nvSpPr>
              <p:cNvPr id="59" name="Notched Right Arrow 51">
                <a:extLst>
                  <a:ext uri="{FF2B5EF4-FFF2-40B4-BE49-F238E27FC236}">
                    <a16:creationId xmlns="" xmlns:a16="http://schemas.microsoft.com/office/drawing/2014/main" id="{3E675CF2-18FF-46DA-869B-25B1484D608C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E77A2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0" name="Oval 63">
                <a:extLst>
                  <a:ext uri="{FF2B5EF4-FFF2-40B4-BE49-F238E27FC236}">
                    <a16:creationId xmlns="" xmlns:a16="http://schemas.microsoft.com/office/drawing/2014/main" id="{BDC729EC-6145-447E-A6B3-72553BC9CC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57913" y="2529859"/>
                <a:ext cx="256013" cy="199002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A38C667-E139-4900-932A-DBB84F3679D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07669" y="5875892"/>
              <a:ext cx="1936428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2400" b="1" dirty="0" smtClean="0">
                  <a:solidFill>
                    <a:srgbClr val="404D6B"/>
                  </a:solidFill>
                  <a:latin typeface="Calibri Light" panose="020F0302020204030204"/>
                  <a:cs typeface="Calibri Light" panose="020F0302020204030204" pitchFamily="34" charset="0"/>
                </a:rPr>
                <a:t>С 1 ИЮЛЯ 2021</a:t>
              </a:r>
              <a:endParaRPr lang="en-US" sz="2400" b="1" dirty="0">
                <a:solidFill>
                  <a:srgbClr val="404D6B"/>
                </a:solidFill>
                <a:latin typeface="Calibri Light" panose="020F0302020204030204"/>
                <a:cs typeface="Calibri Light" panose="020F03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30258A7-A8E6-4758-8A32-DACE154F535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33326" y="1941099"/>
              <a:ext cx="3376599" cy="886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b="1" dirty="0">
                  <a:solidFill>
                    <a:srgbClr val="E77A22"/>
                  </a:solidFill>
                  <a:latin typeface="Calibri Light" panose="020F0302020204030204"/>
                </a:rPr>
                <a:t>Представление операторами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ru-RU" b="1" dirty="0">
                  <a:solidFill>
                    <a:srgbClr val="E77A22"/>
                  </a:solidFill>
                  <a:latin typeface="Calibri Light" panose="020F0302020204030204"/>
                </a:rPr>
                <a:t>ЭДО </a:t>
              </a:r>
              <a:r>
                <a:rPr lang="ru-RU" b="1" dirty="0" smtClean="0">
                  <a:solidFill>
                    <a:srgbClr val="E77A22"/>
                  </a:solidFill>
                  <a:latin typeface="Calibri Light" panose="020F0302020204030204"/>
                </a:rPr>
                <a:t>счет – фактуру (УПД</a:t>
              </a:r>
              <a:r>
                <a:rPr lang="ru-RU" b="1" dirty="0">
                  <a:solidFill>
                    <a:srgbClr val="E77A22"/>
                  </a:solidFill>
                  <a:latin typeface="Calibri Light" panose="020F0302020204030204"/>
                </a:rPr>
                <a:t>) всех </a:t>
              </a:r>
              <a:r>
                <a:rPr lang="ru-RU" b="1" dirty="0" smtClean="0">
                  <a:solidFill>
                    <a:srgbClr val="E77A22"/>
                  </a:solidFill>
                  <a:latin typeface="Calibri Light" panose="020F0302020204030204"/>
                </a:rPr>
                <a:t>плательщиков</a:t>
              </a:r>
              <a:endParaRPr lang="ru-RU" b="1" dirty="0">
                <a:solidFill>
                  <a:srgbClr val="E77A22"/>
                </a:solidFill>
                <a:latin typeface="Calibri Light" panose="020F0302020204030204"/>
              </a:endParaRPr>
            </a:p>
          </p:txBody>
        </p:sp>
        <p:cxnSp>
          <p:nvCxnSpPr>
            <p:cNvPr id="12" name="Straight Connector 74">
              <a:extLst>
                <a:ext uri="{FF2B5EF4-FFF2-40B4-BE49-F238E27FC236}">
                  <a16:creationId xmlns="" xmlns:a16="http://schemas.microsoft.com/office/drawing/2014/main" id="{37772756-DA3E-43FC-B806-F4548FFD4EE0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1750442" y="3127720"/>
              <a:ext cx="18399" cy="659492"/>
            </a:xfrm>
            <a:prstGeom prst="line">
              <a:avLst/>
            </a:prstGeom>
            <a:noFill/>
            <a:ln w="19050" cap="flat" cmpd="sng" algn="ctr">
              <a:solidFill>
                <a:srgbClr val="404D6B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3" name="Straight Connector 85">
              <a:extLst>
                <a:ext uri="{FF2B5EF4-FFF2-40B4-BE49-F238E27FC236}">
                  <a16:creationId xmlns="" xmlns:a16="http://schemas.microsoft.com/office/drawing/2014/main" id="{2C25D921-741D-4679-8E74-DC79B441489F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4848233" y="3115950"/>
              <a:ext cx="5526" cy="654155"/>
            </a:xfrm>
            <a:prstGeom prst="line">
              <a:avLst/>
            </a:prstGeom>
            <a:noFill/>
            <a:ln w="19050" cap="flat" cmpd="sng" algn="ctr">
              <a:solidFill>
                <a:srgbClr val="007EAE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4" name="Straight Connector 90">
              <a:extLst>
                <a:ext uri="{FF2B5EF4-FFF2-40B4-BE49-F238E27FC236}">
                  <a16:creationId xmlns="" xmlns:a16="http://schemas.microsoft.com/office/drawing/2014/main" id="{66E0CE22-A5A3-4AF7-B692-0F258DA8DC00}"/>
                </a:ext>
              </a:extLst>
            </p:cNvPr>
            <p:cNvCxnSpPr>
              <a:cxnSpLocks noChangeAspect="1"/>
            </p:cNvCxnSpPr>
            <p:nvPr/>
          </p:nvCxnSpPr>
          <p:spPr>
            <a:xfrm rot="10800000" flipH="1">
              <a:off x="9577811" y="3716617"/>
              <a:ext cx="5526" cy="654155"/>
            </a:xfrm>
            <a:prstGeom prst="line">
              <a:avLst/>
            </a:prstGeom>
            <a:noFill/>
            <a:ln w="19050" cap="flat" cmpd="sng" algn="ctr">
              <a:solidFill>
                <a:srgbClr val="E77A22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5" name="Straight Connector 95">
              <a:extLst>
                <a:ext uri="{FF2B5EF4-FFF2-40B4-BE49-F238E27FC236}">
                  <a16:creationId xmlns="" xmlns:a16="http://schemas.microsoft.com/office/drawing/2014/main" id="{64D854E0-992A-4C08-A3BB-12ACA43109F7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319451" y="3708148"/>
              <a:ext cx="5535" cy="647674"/>
            </a:xfrm>
            <a:prstGeom prst="line">
              <a:avLst/>
            </a:prstGeom>
            <a:noFill/>
            <a:ln w="19050" cap="flat" cmpd="sng" algn="ctr">
              <a:solidFill>
                <a:srgbClr val="596A94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6" name="Straight Connector 100">
              <a:extLst>
                <a:ext uri="{FF2B5EF4-FFF2-40B4-BE49-F238E27FC236}">
                  <a16:creationId xmlns="" xmlns:a16="http://schemas.microsoft.com/office/drawing/2014/main" id="{3C7B9CB5-9817-4FD5-83F9-78CE1F93CF8D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6459631" y="3704467"/>
              <a:ext cx="5537" cy="654149"/>
            </a:xfrm>
            <a:prstGeom prst="line">
              <a:avLst/>
            </a:prstGeom>
            <a:noFill/>
            <a:ln w="19050" cap="flat" cmpd="sng" algn="ctr">
              <a:solidFill>
                <a:srgbClr val="0094C8"/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B4A1FD8-7662-4252-B775-C014F29F064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78891" y="4270062"/>
              <a:ext cx="1986121" cy="83099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5F5551"/>
                  </a:solidFill>
                  <a:latin typeface="Calibri Light" panose="020F0302020204030204"/>
                </a:rPr>
                <a:t>Все плательщики </a:t>
              </a:r>
            </a:p>
            <a:p>
              <a:pPr algn="ctr" defTabSz="1031626"/>
              <a:r>
                <a:rPr lang="ru-RU" b="1" dirty="0">
                  <a:solidFill>
                    <a:srgbClr val="5F5551"/>
                  </a:solidFill>
                  <a:latin typeface="Calibri Light" panose="020F0302020204030204"/>
                </a:rPr>
                <a:t>участвуют в системе </a:t>
              </a:r>
            </a:p>
            <a:p>
              <a:pPr algn="ctr" defTabSz="1031626"/>
              <a:r>
                <a:rPr lang="ru-RU" b="1" dirty="0">
                  <a:solidFill>
                    <a:srgbClr val="5F5551"/>
                  </a:solidFill>
                  <a:latin typeface="Calibri Light" panose="020F0302020204030204"/>
                </a:rPr>
                <a:t>прослеживаемости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CFF4A0F-E705-4BAD-8D26-A2A13A0FE5B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749256" y="4021758"/>
              <a:ext cx="2284283" cy="18158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007EAE"/>
                  </a:solidFill>
                  <a:latin typeface="Calibri Light" panose="020F0302020204030204"/>
                </a:rPr>
                <a:t>Отчет о прослеживаемых </a:t>
              </a:r>
            </a:p>
            <a:p>
              <a:pPr algn="ctr" defTabSz="1031626"/>
              <a:r>
                <a:rPr lang="ru-RU" b="1" dirty="0">
                  <a:solidFill>
                    <a:srgbClr val="007EAE"/>
                  </a:solidFill>
                  <a:latin typeface="Calibri Light" panose="020F0302020204030204"/>
                </a:rPr>
                <a:t>товарах </a:t>
              </a:r>
            </a:p>
            <a:p>
              <a:pPr algn="ctr" defTabSz="1031626"/>
              <a:r>
                <a:rPr lang="ru-RU" sz="1600" dirty="0">
                  <a:solidFill>
                    <a:srgbClr val="404D6B"/>
                  </a:solidFill>
                  <a:latin typeface="Calibri Light" panose="020F0302020204030204"/>
                </a:rPr>
                <a:t>(</a:t>
              </a: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для плательщиков на спец. </a:t>
              </a:r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Режимах,</a:t>
              </a:r>
            </a:p>
            <a:p>
              <a:pPr algn="ctr" defTabSz="1031626"/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 а также операции выбытия/возобновления</a:t>
              </a:r>
              <a:r>
                <a:rPr lang="ru-RU" sz="1600" dirty="0" smtClean="0">
                  <a:solidFill>
                    <a:srgbClr val="404D6B"/>
                  </a:solidFill>
                  <a:latin typeface="Calibri Light" panose="020F0302020204030204"/>
                </a:rPr>
                <a:t>)</a:t>
              </a:r>
              <a:endParaRPr lang="ru-RU" sz="1600" dirty="0">
                <a:solidFill>
                  <a:srgbClr val="404D6B"/>
                </a:solidFill>
                <a:latin typeface="Calibri Light" panose="020F030202020403020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B174110-50DE-4DA4-8783-BA4F4FDFBD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545390" y="2771317"/>
              <a:ext cx="326453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(отложенная норма, вступает в силу с 01 </a:t>
              </a:r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января 2023 </a:t>
              </a: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года)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EEF75DE-4469-437A-BEF2-E7A7A640DDC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66644" y="1958438"/>
              <a:ext cx="1593519" cy="135421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596A94"/>
                  </a:solidFill>
                  <a:latin typeface="Calibri Light" panose="020F0302020204030204"/>
                </a:rPr>
                <a:t>Сведения о </a:t>
              </a:r>
            </a:p>
            <a:p>
              <a:pPr algn="ctr" defTabSz="1031626"/>
              <a:r>
                <a:rPr lang="ru-RU" b="1" dirty="0">
                  <a:solidFill>
                    <a:srgbClr val="596A94"/>
                  </a:solidFill>
                  <a:latin typeface="Calibri Light" panose="020F0302020204030204"/>
                </a:rPr>
                <a:t>прослеживаемых товарах </a:t>
              </a:r>
            </a:p>
            <a:p>
              <a:pPr algn="ctr" defTabSz="1031626"/>
              <a:r>
                <a:rPr lang="ru-RU" b="1" dirty="0">
                  <a:solidFill>
                    <a:srgbClr val="596A94"/>
                  </a:solidFill>
                  <a:latin typeface="Calibri Light" panose="020F0302020204030204"/>
                </a:rPr>
                <a:t>в НД по НДС </a:t>
              </a:r>
              <a:endParaRPr lang="ru-RU" b="1" dirty="0" smtClean="0">
                <a:solidFill>
                  <a:srgbClr val="596A94"/>
                </a:solidFill>
                <a:latin typeface="Calibri Light" panose="020F0302020204030204"/>
              </a:endParaRPr>
            </a:p>
            <a:p>
              <a:pPr algn="ctr" defTabSz="1031626"/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(</a:t>
              </a: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для НП на ОСН)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1B11E64-773B-4F46-9108-EC7F8BFB4C9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46804" y="2186416"/>
              <a:ext cx="2160086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4B95AF"/>
                  </a:solidFill>
                  <a:latin typeface="Calibri Light" panose="020F0302020204030204"/>
                </a:rPr>
                <a:t>Обязательный </a:t>
              </a:r>
            </a:p>
            <a:p>
              <a:pPr algn="ctr" defTabSz="1031626"/>
              <a:r>
                <a:rPr lang="ru-RU" b="1" dirty="0" smtClean="0">
                  <a:solidFill>
                    <a:srgbClr val="4B95AF"/>
                  </a:solidFill>
                  <a:latin typeface="Calibri Light" panose="020F0302020204030204"/>
                </a:rPr>
                <a:t>электронный документооборот </a:t>
              </a:r>
              <a:endParaRPr lang="ru-RU" b="1" dirty="0">
                <a:solidFill>
                  <a:srgbClr val="4B95AF"/>
                </a:solidFill>
                <a:latin typeface="Calibri Light" panose="020F0302020204030204"/>
              </a:endParaRPr>
            </a:p>
            <a:p>
              <a:pPr algn="ctr" defTabSz="1031626"/>
              <a:r>
                <a:rPr lang="ru-RU" b="1" dirty="0">
                  <a:solidFill>
                    <a:srgbClr val="4B95AF"/>
                  </a:solidFill>
                  <a:latin typeface="Calibri Light" panose="020F0302020204030204"/>
                </a:rPr>
                <a:t>всеми плательщиками</a:t>
              </a:r>
            </a:p>
          </p:txBody>
        </p:sp>
        <p:sp>
          <p:nvSpPr>
            <p:cNvPr id="22" name="Teardrop 64">
              <a:extLst>
                <a:ext uri="{FF2B5EF4-FFF2-40B4-BE49-F238E27FC236}">
                  <a16:creationId xmlns="" xmlns:a16="http://schemas.microsoft.com/office/drawing/2014/main" id="{E39B25B8-4CB1-477C-8B5A-9ADC4B80CA82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324381" y="2188864"/>
              <a:ext cx="846640" cy="883059"/>
            </a:xfrm>
            <a:prstGeom prst="teardrop">
              <a:avLst/>
            </a:prstGeom>
            <a:solidFill>
              <a:srgbClr val="404D6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3" name="Teardrop 87">
              <a:extLst>
                <a:ext uri="{FF2B5EF4-FFF2-40B4-BE49-F238E27FC236}">
                  <a16:creationId xmlns="" xmlns:a16="http://schemas.microsoft.com/office/drawing/2014/main" id="{17C83938-7230-4FD1-A1A6-162D4E51993B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4441533" y="2206292"/>
              <a:ext cx="846640" cy="846640"/>
            </a:xfrm>
            <a:prstGeom prst="teardrop">
              <a:avLst/>
            </a:prstGeom>
            <a:solidFill>
              <a:srgbClr val="007EA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" name="Teardrop 92">
              <a:extLst>
                <a:ext uri="{FF2B5EF4-FFF2-40B4-BE49-F238E27FC236}">
                  <a16:creationId xmlns="" xmlns:a16="http://schemas.microsoft.com/office/drawing/2014/main" id="{FF5718D0-B9C0-4F7A-BDAA-2EF496BA3CD9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148798" y="4388747"/>
              <a:ext cx="846640" cy="846640"/>
            </a:xfrm>
            <a:prstGeom prst="teardrop">
              <a:avLst/>
            </a:prstGeom>
            <a:solidFill>
              <a:srgbClr val="E77A2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Teardrop 102">
              <a:extLst>
                <a:ext uri="{FF2B5EF4-FFF2-40B4-BE49-F238E27FC236}">
                  <a16:creationId xmlns="" xmlns:a16="http://schemas.microsoft.com/office/drawing/2014/main" id="{EC849742-A8FA-413D-89D1-BABF518A7545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036093" y="4414380"/>
              <a:ext cx="846640" cy="846640"/>
            </a:xfrm>
            <a:prstGeom prst="teardrop">
              <a:avLst/>
            </a:prstGeom>
            <a:solidFill>
              <a:srgbClr val="0094C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6" name="Teardrop 97">
              <a:extLst>
                <a:ext uri="{FF2B5EF4-FFF2-40B4-BE49-F238E27FC236}">
                  <a16:creationId xmlns="" xmlns:a16="http://schemas.microsoft.com/office/drawing/2014/main" id="{38100425-D8D8-40DB-854F-13B34DFF7AD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2905176" y="4426271"/>
              <a:ext cx="846640" cy="838257"/>
            </a:xfrm>
            <a:prstGeom prst="teardrop">
              <a:avLst/>
            </a:prstGeom>
            <a:solidFill>
              <a:srgbClr val="596A9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Freeform 66">
              <a:extLst>
                <a:ext uri="{FF2B5EF4-FFF2-40B4-BE49-F238E27FC236}">
                  <a16:creationId xmlns="" xmlns:a16="http://schemas.microsoft.com/office/drawing/2014/main" id="{BDA44DC4-6CB5-4A53-A5A1-D1C6B9E19AC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38485" y="2452014"/>
              <a:ext cx="417946" cy="388849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D23857C-2804-4DBE-BEDE-411802D1AF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72616" y="5929896"/>
              <a:ext cx="14747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400" b="1" dirty="0">
                  <a:solidFill>
                    <a:srgbClr val="E46C0A"/>
                  </a:solidFill>
                  <a:latin typeface="Calibri Light" panose="020F0302020204030204"/>
                  <a:cs typeface="Calibri Light" panose="020F0302020204030204" pitchFamily="34" charset="0"/>
                </a:rPr>
                <a:t>20</a:t>
              </a:r>
              <a:r>
                <a:rPr lang="ru-RU" sz="2400" b="1" dirty="0" smtClean="0">
                  <a:solidFill>
                    <a:srgbClr val="E46C0A"/>
                  </a:solidFill>
                  <a:latin typeface="Calibri Light" panose="020F0302020204030204"/>
                  <a:cs typeface="Calibri Light" panose="020F0302020204030204" pitchFamily="34" charset="0"/>
                </a:rPr>
                <a:t>22-2023*</a:t>
              </a:r>
              <a:endParaRPr lang="en-US" sz="2400" b="1" dirty="0">
                <a:solidFill>
                  <a:srgbClr val="E46C0A"/>
                </a:solidFill>
                <a:latin typeface="Calibri Light" panose="020F0302020204030204"/>
                <a:cs typeface="Calibri Light" panose="020F0302020204030204" pitchFamily="34" charset="0"/>
              </a:endParaRPr>
            </a:p>
          </p:txBody>
        </p:sp>
        <p:sp>
          <p:nvSpPr>
            <p:cNvPr id="29" name="Freeform 93">
              <a:extLst>
                <a:ext uri="{FF2B5EF4-FFF2-40B4-BE49-F238E27FC236}">
                  <a16:creationId xmlns="" xmlns:a16="http://schemas.microsoft.com/office/drawing/2014/main" id="{27088E79-F9A4-41E8-89DF-5DB25DD49B7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107789" y="4540979"/>
              <a:ext cx="400756" cy="514993"/>
            </a:xfrm>
            <a:custGeom>
              <a:avLst/>
              <a:gdLst>
                <a:gd name="T0" fmla="*/ 486 w 486"/>
                <a:gd name="T1" fmla="*/ 163 h 630"/>
                <a:gd name="T2" fmla="*/ 485 w 486"/>
                <a:gd name="T3" fmla="*/ 161 h 630"/>
                <a:gd name="T4" fmla="*/ 484 w 486"/>
                <a:gd name="T5" fmla="*/ 160 h 630"/>
                <a:gd name="T6" fmla="*/ 326 w 486"/>
                <a:gd name="T7" fmla="*/ 2 h 630"/>
                <a:gd name="T8" fmla="*/ 325 w 486"/>
                <a:gd name="T9" fmla="*/ 1 h 630"/>
                <a:gd name="T10" fmla="*/ 323 w 486"/>
                <a:gd name="T11" fmla="*/ 1 h 630"/>
                <a:gd name="T12" fmla="*/ 122 w 486"/>
                <a:gd name="T13" fmla="*/ 0 h 630"/>
                <a:gd name="T14" fmla="*/ 115 w 486"/>
                <a:gd name="T15" fmla="*/ 137 h 630"/>
                <a:gd name="T16" fmla="*/ 0 w 486"/>
                <a:gd name="T17" fmla="*/ 144 h 630"/>
                <a:gd name="T18" fmla="*/ 7 w 486"/>
                <a:gd name="T19" fmla="*/ 630 h 630"/>
                <a:gd name="T20" fmla="*/ 372 w 486"/>
                <a:gd name="T21" fmla="*/ 623 h 630"/>
                <a:gd name="T22" fmla="*/ 479 w 486"/>
                <a:gd name="T23" fmla="*/ 493 h 630"/>
                <a:gd name="T24" fmla="*/ 486 w 486"/>
                <a:gd name="T25" fmla="*/ 165 h 630"/>
                <a:gd name="T26" fmla="*/ 329 w 486"/>
                <a:gd name="T27" fmla="*/ 24 h 630"/>
                <a:gd name="T28" fmla="*/ 329 w 486"/>
                <a:gd name="T29" fmla="*/ 158 h 630"/>
                <a:gd name="T30" fmla="*/ 358 w 486"/>
                <a:gd name="T31" fmla="*/ 616 h 630"/>
                <a:gd name="T32" fmla="*/ 14 w 486"/>
                <a:gd name="T33" fmla="*/ 151 h 630"/>
                <a:gd name="T34" fmla="*/ 200 w 486"/>
                <a:gd name="T35" fmla="*/ 302 h 630"/>
                <a:gd name="T36" fmla="*/ 358 w 486"/>
                <a:gd name="T37" fmla="*/ 309 h 630"/>
                <a:gd name="T38" fmla="*/ 348 w 486"/>
                <a:gd name="T39" fmla="*/ 295 h 630"/>
                <a:gd name="T40" fmla="*/ 214 w 486"/>
                <a:gd name="T41" fmla="*/ 161 h 630"/>
                <a:gd name="T42" fmla="*/ 372 w 486"/>
                <a:gd name="T43" fmla="*/ 479 h 630"/>
                <a:gd name="T44" fmla="*/ 372 w 486"/>
                <a:gd name="T45" fmla="*/ 301 h 630"/>
                <a:gd name="T46" fmla="*/ 371 w 486"/>
                <a:gd name="T47" fmla="*/ 299 h 630"/>
                <a:gd name="T48" fmla="*/ 371 w 486"/>
                <a:gd name="T49" fmla="*/ 298 h 630"/>
                <a:gd name="T50" fmla="*/ 212 w 486"/>
                <a:gd name="T51" fmla="*/ 139 h 630"/>
                <a:gd name="T52" fmla="*/ 211 w 486"/>
                <a:gd name="T53" fmla="*/ 138 h 630"/>
                <a:gd name="T54" fmla="*/ 210 w 486"/>
                <a:gd name="T55" fmla="*/ 138 h 630"/>
                <a:gd name="T56" fmla="*/ 207 w 486"/>
                <a:gd name="T57" fmla="*/ 137 h 630"/>
                <a:gd name="T58" fmla="*/ 129 w 486"/>
                <a:gd name="T59" fmla="*/ 14 h 630"/>
                <a:gd name="T60" fmla="*/ 315 w 486"/>
                <a:gd name="T61" fmla="*/ 165 h 630"/>
                <a:gd name="T62" fmla="*/ 472 w 486"/>
                <a:gd name="T63" fmla="*/ 172 h 630"/>
                <a:gd name="T64" fmla="*/ 372 w 486"/>
                <a:gd name="T65" fmla="*/ 47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6" h="630">
                  <a:moveTo>
                    <a:pt x="486" y="164"/>
                  </a:moveTo>
                  <a:cubicBezTo>
                    <a:pt x="486" y="163"/>
                    <a:pt x="486" y="163"/>
                    <a:pt x="486" y="163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6" y="162"/>
                    <a:pt x="486" y="162"/>
                    <a:pt x="485" y="161"/>
                  </a:cubicBezTo>
                  <a:cubicBezTo>
                    <a:pt x="485" y="161"/>
                    <a:pt x="485" y="161"/>
                    <a:pt x="485" y="161"/>
                  </a:cubicBezTo>
                  <a:cubicBezTo>
                    <a:pt x="485" y="161"/>
                    <a:pt x="485" y="160"/>
                    <a:pt x="484" y="160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7" y="2"/>
                    <a:pt x="326" y="2"/>
                    <a:pt x="326" y="2"/>
                  </a:cubicBezTo>
                  <a:cubicBezTo>
                    <a:pt x="326" y="2"/>
                    <a:pt x="326" y="2"/>
                    <a:pt x="326" y="1"/>
                  </a:cubicBezTo>
                  <a:cubicBezTo>
                    <a:pt x="325" y="1"/>
                    <a:pt x="325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4" y="1"/>
                    <a:pt x="324" y="1"/>
                    <a:pt x="323" y="1"/>
                  </a:cubicBezTo>
                  <a:cubicBezTo>
                    <a:pt x="323" y="0"/>
                    <a:pt x="322" y="0"/>
                    <a:pt x="3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8" y="0"/>
                    <a:pt x="115" y="4"/>
                    <a:pt x="115" y="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3" y="137"/>
                    <a:pt x="0" y="141"/>
                    <a:pt x="0" y="144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0" y="626"/>
                    <a:pt x="3" y="630"/>
                    <a:pt x="7" y="630"/>
                  </a:cubicBezTo>
                  <a:cubicBezTo>
                    <a:pt x="365" y="630"/>
                    <a:pt x="365" y="630"/>
                    <a:pt x="365" y="630"/>
                  </a:cubicBezTo>
                  <a:cubicBezTo>
                    <a:pt x="369" y="630"/>
                    <a:pt x="372" y="626"/>
                    <a:pt x="372" y="623"/>
                  </a:cubicBezTo>
                  <a:cubicBezTo>
                    <a:pt x="372" y="493"/>
                    <a:pt x="372" y="493"/>
                    <a:pt x="372" y="493"/>
                  </a:cubicBezTo>
                  <a:cubicBezTo>
                    <a:pt x="479" y="493"/>
                    <a:pt x="479" y="493"/>
                    <a:pt x="479" y="493"/>
                  </a:cubicBezTo>
                  <a:cubicBezTo>
                    <a:pt x="483" y="493"/>
                    <a:pt x="486" y="489"/>
                    <a:pt x="486" y="486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4"/>
                    <a:pt x="486" y="164"/>
                    <a:pt x="486" y="164"/>
                  </a:cubicBezTo>
                  <a:close/>
                  <a:moveTo>
                    <a:pt x="329" y="24"/>
                  </a:moveTo>
                  <a:cubicBezTo>
                    <a:pt x="463" y="158"/>
                    <a:pt x="463" y="158"/>
                    <a:pt x="463" y="158"/>
                  </a:cubicBezTo>
                  <a:cubicBezTo>
                    <a:pt x="329" y="158"/>
                    <a:pt x="329" y="158"/>
                    <a:pt x="329" y="158"/>
                  </a:cubicBezTo>
                  <a:lnTo>
                    <a:pt x="329" y="24"/>
                  </a:lnTo>
                  <a:close/>
                  <a:moveTo>
                    <a:pt x="358" y="616"/>
                  </a:moveTo>
                  <a:cubicBezTo>
                    <a:pt x="14" y="616"/>
                    <a:pt x="14" y="616"/>
                    <a:pt x="14" y="616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6"/>
                    <a:pt x="203" y="309"/>
                    <a:pt x="207" y="309"/>
                  </a:cubicBezTo>
                  <a:cubicBezTo>
                    <a:pt x="358" y="309"/>
                    <a:pt x="358" y="309"/>
                    <a:pt x="358" y="309"/>
                  </a:cubicBezTo>
                  <a:lnTo>
                    <a:pt x="358" y="616"/>
                  </a:lnTo>
                  <a:close/>
                  <a:moveTo>
                    <a:pt x="348" y="295"/>
                  </a:moveTo>
                  <a:cubicBezTo>
                    <a:pt x="214" y="295"/>
                    <a:pt x="214" y="295"/>
                    <a:pt x="214" y="295"/>
                  </a:cubicBezTo>
                  <a:cubicBezTo>
                    <a:pt x="214" y="161"/>
                    <a:pt x="214" y="161"/>
                    <a:pt x="214" y="161"/>
                  </a:cubicBezTo>
                  <a:lnTo>
                    <a:pt x="348" y="295"/>
                  </a:lnTo>
                  <a:close/>
                  <a:moveTo>
                    <a:pt x="372" y="479"/>
                  </a:moveTo>
                  <a:cubicBezTo>
                    <a:pt x="372" y="302"/>
                    <a:pt x="372" y="302"/>
                    <a:pt x="372" y="302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300"/>
                    <a:pt x="371" y="300"/>
                    <a:pt x="371" y="300"/>
                  </a:cubicBezTo>
                  <a:cubicBezTo>
                    <a:pt x="371" y="299"/>
                    <a:pt x="371" y="299"/>
                    <a:pt x="371" y="299"/>
                  </a:cubicBezTo>
                  <a:cubicBezTo>
                    <a:pt x="371" y="299"/>
                    <a:pt x="371" y="299"/>
                    <a:pt x="371" y="298"/>
                  </a:cubicBezTo>
                  <a:cubicBezTo>
                    <a:pt x="371" y="298"/>
                    <a:pt x="371" y="298"/>
                    <a:pt x="371" y="298"/>
                  </a:cubicBezTo>
                  <a:cubicBezTo>
                    <a:pt x="370" y="298"/>
                    <a:pt x="370" y="297"/>
                    <a:pt x="370" y="297"/>
                  </a:cubicBezTo>
                  <a:cubicBezTo>
                    <a:pt x="212" y="139"/>
                    <a:pt x="212" y="139"/>
                    <a:pt x="212" y="139"/>
                  </a:cubicBezTo>
                  <a:cubicBezTo>
                    <a:pt x="212" y="139"/>
                    <a:pt x="211" y="139"/>
                    <a:pt x="211" y="139"/>
                  </a:cubicBezTo>
                  <a:cubicBezTo>
                    <a:pt x="211" y="139"/>
                    <a:pt x="211" y="138"/>
                    <a:pt x="211" y="138"/>
                  </a:cubicBezTo>
                  <a:cubicBezTo>
                    <a:pt x="211" y="138"/>
                    <a:pt x="210" y="138"/>
                    <a:pt x="210" y="138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7"/>
                    <a:pt x="208" y="137"/>
                    <a:pt x="207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315" y="165"/>
                    <a:pt x="315" y="165"/>
                    <a:pt x="315" y="165"/>
                  </a:cubicBezTo>
                  <a:cubicBezTo>
                    <a:pt x="315" y="169"/>
                    <a:pt x="318" y="172"/>
                    <a:pt x="322" y="172"/>
                  </a:cubicBezTo>
                  <a:cubicBezTo>
                    <a:pt x="472" y="172"/>
                    <a:pt x="472" y="172"/>
                    <a:pt x="472" y="172"/>
                  </a:cubicBezTo>
                  <a:cubicBezTo>
                    <a:pt x="472" y="479"/>
                    <a:pt x="472" y="479"/>
                    <a:pt x="472" y="479"/>
                  </a:cubicBezTo>
                  <a:lnTo>
                    <a:pt x="372" y="47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30" name="Freeform 187">
              <a:extLst>
                <a:ext uri="{FF2B5EF4-FFF2-40B4-BE49-F238E27FC236}">
                  <a16:creationId xmlns="" xmlns:a16="http://schemas.microsoft.com/office/drawing/2014/main" id="{19AB51AF-168C-47C6-93D0-BE1EFA5EE036}"/>
                </a:ext>
              </a:extLst>
            </p:cNvPr>
            <p:cNvSpPr>
              <a:spLocks noChangeAspect="1" noEditPoints="1"/>
            </p:cNvSpPr>
            <p:nvPr/>
          </p:nvSpPr>
          <p:spPr bwMode="invGray">
            <a:xfrm>
              <a:off x="3138691" y="4783095"/>
              <a:ext cx="255131" cy="216478"/>
            </a:xfrm>
            <a:custGeom>
              <a:avLst/>
              <a:gdLst>
                <a:gd name="T0" fmla="*/ 163 w 223"/>
                <a:gd name="T1" fmla="*/ 199 h 210"/>
                <a:gd name="T2" fmla="*/ 103 w 223"/>
                <a:gd name="T3" fmla="*/ 210 h 210"/>
                <a:gd name="T4" fmla="*/ 0 w 223"/>
                <a:gd name="T5" fmla="*/ 115 h 210"/>
                <a:gd name="T6" fmla="*/ 123 w 223"/>
                <a:gd name="T7" fmla="*/ 0 h 210"/>
                <a:gd name="T8" fmla="*/ 223 w 223"/>
                <a:gd name="T9" fmla="*/ 87 h 210"/>
                <a:gd name="T10" fmla="*/ 161 w 223"/>
                <a:gd name="T11" fmla="*/ 159 h 210"/>
                <a:gd name="T12" fmla="*/ 132 w 223"/>
                <a:gd name="T13" fmla="*/ 136 h 210"/>
                <a:gd name="T14" fmla="*/ 132 w 223"/>
                <a:gd name="T15" fmla="*/ 136 h 210"/>
                <a:gd name="T16" fmla="*/ 89 w 223"/>
                <a:gd name="T17" fmla="*/ 159 h 210"/>
                <a:gd name="T18" fmla="*/ 52 w 223"/>
                <a:gd name="T19" fmla="*/ 120 h 210"/>
                <a:gd name="T20" fmla="*/ 129 w 223"/>
                <a:gd name="T21" fmla="*/ 49 h 210"/>
                <a:gd name="T22" fmla="*/ 168 w 223"/>
                <a:gd name="T23" fmla="*/ 57 h 210"/>
                <a:gd name="T24" fmla="*/ 159 w 223"/>
                <a:gd name="T25" fmla="*/ 113 h 210"/>
                <a:gd name="T26" fmla="*/ 167 w 223"/>
                <a:gd name="T27" fmla="*/ 139 h 210"/>
                <a:gd name="T28" fmla="*/ 199 w 223"/>
                <a:gd name="T29" fmla="*/ 88 h 210"/>
                <a:gd name="T30" fmla="*/ 120 w 223"/>
                <a:gd name="T31" fmla="*/ 18 h 210"/>
                <a:gd name="T32" fmla="*/ 26 w 223"/>
                <a:gd name="T33" fmla="*/ 112 h 210"/>
                <a:gd name="T34" fmla="*/ 110 w 223"/>
                <a:gd name="T35" fmla="*/ 191 h 210"/>
                <a:gd name="T36" fmla="*/ 158 w 223"/>
                <a:gd name="T37" fmla="*/ 182 h 210"/>
                <a:gd name="T38" fmla="*/ 163 w 223"/>
                <a:gd name="T39" fmla="*/ 199 h 210"/>
                <a:gd name="T40" fmla="*/ 134 w 223"/>
                <a:gd name="T41" fmla="*/ 74 h 210"/>
                <a:gd name="T42" fmla="*/ 124 w 223"/>
                <a:gd name="T43" fmla="*/ 73 h 210"/>
                <a:gd name="T44" fmla="*/ 85 w 223"/>
                <a:gd name="T45" fmla="*/ 116 h 210"/>
                <a:gd name="T46" fmla="*/ 102 w 223"/>
                <a:gd name="T47" fmla="*/ 135 h 210"/>
                <a:gd name="T48" fmla="*/ 130 w 223"/>
                <a:gd name="T49" fmla="*/ 103 h 210"/>
                <a:gd name="T50" fmla="*/ 134 w 223"/>
                <a:gd name="T51" fmla="*/ 7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3" h="210">
                  <a:moveTo>
                    <a:pt x="163" y="199"/>
                  </a:moveTo>
                  <a:cubicBezTo>
                    <a:pt x="144" y="207"/>
                    <a:pt x="127" y="210"/>
                    <a:pt x="103" y="210"/>
                  </a:cubicBezTo>
                  <a:cubicBezTo>
                    <a:pt x="48" y="210"/>
                    <a:pt x="0" y="174"/>
                    <a:pt x="0" y="115"/>
                  </a:cubicBezTo>
                  <a:cubicBezTo>
                    <a:pt x="0" y="53"/>
                    <a:pt x="49" y="0"/>
                    <a:pt x="123" y="0"/>
                  </a:cubicBezTo>
                  <a:cubicBezTo>
                    <a:pt x="182" y="0"/>
                    <a:pt x="223" y="36"/>
                    <a:pt x="223" y="87"/>
                  </a:cubicBezTo>
                  <a:cubicBezTo>
                    <a:pt x="223" y="131"/>
                    <a:pt x="196" y="159"/>
                    <a:pt x="161" y="159"/>
                  </a:cubicBezTo>
                  <a:cubicBezTo>
                    <a:pt x="145" y="159"/>
                    <a:pt x="134" y="152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21" y="151"/>
                    <a:pt x="107" y="159"/>
                    <a:pt x="89" y="159"/>
                  </a:cubicBezTo>
                  <a:cubicBezTo>
                    <a:pt x="68" y="159"/>
                    <a:pt x="52" y="144"/>
                    <a:pt x="52" y="120"/>
                  </a:cubicBezTo>
                  <a:cubicBezTo>
                    <a:pt x="52" y="83"/>
                    <a:pt x="82" y="49"/>
                    <a:pt x="129" y="49"/>
                  </a:cubicBezTo>
                  <a:cubicBezTo>
                    <a:pt x="144" y="49"/>
                    <a:pt x="160" y="53"/>
                    <a:pt x="168" y="57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5" y="131"/>
                    <a:pt x="158" y="139"/>
                    <a:pt x="167" y="139"/>
                  </a:cubicBezTo>
                  <a:cubicBezTo>
                    <a:pt x="181" y="140"/>
                    <a:pt x="199" y="123"/>
                    <a:pt x="199" y="88"/>
                  </a:cubicBezTo>
                  <a:cubicBezTo>
                    <a:pt x="199" y="48"/>
                    <a:pt x="171" y="18"/>
                    <a:pt x="120" y="18"/>
                  </a:cubicBezTo>
                  <a:cubicBezTo>
                    <a:pt x="69" y="18"/>
                    <a:pt x="26" y="54"/>
                    <a:pt x="26" y="112"/>
                  </a:cubicBezTo>
                  <a:cubicBezTo>
                    <a:pt x="26" y="163"/>
                    <a:pt x="60" y="191"/>
                    <a:pt x="110" y="191"/>
                  </a:cubicBezTo>
                  <a:cubicBezTo>
                    <a:pt x="126" y="191"/>
                    <a:pt x="144" y="188"/>
                    <a:pt x="158" y="182"/>
                  </a:cubicBezTo>
                  <a:lnTo>
                    <a:pt x="163" y="199"/>
                  </a:lnTo>
                  <a:close/>
                  <a:moveTo>
                    <a:pt x="134" y="74"/>
                  </a:moveTo>
                  <a:cubicBezTo>
                    <a:pt x="132" y="74"/>
                    <a:pt x="128" y="73"/>
                    <a:pt x="124" y="73"/>
                  </a:cubicBezTo>
                  <a:cubicBezTo>
                    <a:pt x="102" y="73"/>
                    <a:pt x="85" y="93"/>
                    <a:pt x="85" y="116"/>
                  </a:cubicBezTo>
                  <a:cubicBezTo>
                    <a:pt x="85" y="128"/>
                    <a:pt x="91" y="135"/>
                    <a:pt x="102" y="135"/>
                  </a:cubicBezTo>
                  <a:cubicBezTo>
                    <a:pt x="114" y="135"/>
                    <a:pt x="127" y="121"/>
                    <a:pt x="130" y="103"/>
                  </a:cubicBezTo>
                  <a:lnTo>
                    <a:pt x="134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prstClr val="black"/>
                </a:solidFill>
              </a:endParaRPr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="" xmlns:a16="http://schemas.microsoft.com/office/drawing/2014/main" id="{1F1F352F-EC01-42CB-8040-9D9DFB440E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33986" y="2356025"/>
              <a:ext cx="429166" cy="557022"/>
              <a:chOff x="3214886" y="2996952"/>
              <a:chExt cx="889165" cy="1154064"/>
            </a:xfrm>
          </p:grpSpPr>
          <p:sp>
            <p:nvSpPr>
              <p:cNvPr id="50" name="Freeform 93">
                <a:extLst>
                  <a:ext uri="{FF2B5EF4-FFF2-40B4-BE49-F238E27FC236}">
                    <a16:creationId xmlns="" xmlns:a16="http://schemas.microsoft.com/office/drawing/2014/main" id="{E679EC68-911D-4067-A7D4-D4AC31EAD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14886" y="2996952"/>
                <a:ext cx="889165" cy="1154064"/>
              </a:xfrm>
              <a:custGeom>
                <a:avLst/>
                <a:gdLst>
                  <a:gd name="T0" fmla="*/ 486 w 486"/>
                  <a:gd name="T1" fmla="*/ 163 h 630"/>
                  <a:gd name="T2" fmla="*/ 485 w 486"/>
                  <a:gd name="T3" fmla="*/ 161 h 630"/>
                  <a:gd name="T4" fmla="*/ 484 w 486"/>
                  <a:gd name="T5" fmla="*/ 160 h 630"/>
                  <a:gd name="T6" fmla="*/ 326 w 486"/>
                  <a:gd name="T7" fmla="*/ 2 h 630"/>
                  <a:gd name="T8" fmla="*/ 325 w 486"/>
                  <a:gd name="T9" fmla="*/ 1 h 630"/>
                  <a:gd name="T10" fmla="*/ 323 w 486"/>
                  <a:gd name="T11" fmla="*/ 1 h 630"/>
                  <a:gd name="T12" fmla="*/ 122 w 486"/>
                  <a:gd name="T13" fmla="*/ 0 h 630"/>
                  <a:gd name="T14" fmla="*/ 115 w 486"/>
                  <a:gd name="T15" fmla="*/ 137 h 630"/>
                  <a:gd name="T16" fmla="*/ 0 w 486"/>
                  <a:gd name="T17" fmla="*/ 144 h 630"/>
                  <a:gd name="T18" fmla="*/ 7 w 486"/>
                  <a:gd name="T19" fmla="*/ 630 h 630"/>
                  <a:gd name="T20" fmla="*/ 372 w 486"/>
                  <a:gd name="T21" fmla="*/ 623 h 630"/>
                  <a:gd name="T22" fmla="*/ 479 w 486"/>
                  <a:gd name="T23" fmla="*/ 493 h 630"/>
                  <a:gd name="T24" fmla="*/ 486 w 486"/>
                  <a:gd name="T25" fmla="*/ 165 h 630"/>
                  <a:gd name="T26" fmla="*/ 329 w 486"/>
                  <a:gd name="T27" fmla="*/ 24 h 630"/>
                  <a:gd name="T28" fmla="*/ 329 w 486"/>
                  <a:gd name="T29" fmla="*/ 158 h 630"/>
                  <a:gd name="T30" fmla="*/ 358 w 486"/>
                  <a:gd name="T31" fmla="*/ 616 h 630"/>
                  <a:gd name="T32" fmla="*/ 14 w 486"/>
                  <a:gd name="T33" fmla="*/ 151 h 630"/>
                  <a:gd name="T34" fmla="*/ 200 w 486"/>
                  <a:gd name="T35" fmla="*/ 302 h 630"/>
                  <a:gd name="T36" fmla="*/ 358 w 486"/>
                  <a:gd name="T37" fmla="*/ 309 h 630"/>
                  <a:gd name="T38" fmla="*/ 348 w 486"/>
                  <a:gd name="T39" fmla="*/ 295 h 630"/>
                  <a:gd name="T40" fmla="*/ 214 w 486"/>
                  <a:gd name="T41" fmla="*/ 161 h 630"/>
                  <a:gd name="T42" fmla="*/ 372 w 486"/>
                  <a:gd name="T43" fmla="*/ 479 h 630"/>
                  <a:gd name="T44" fmla="*/ 372 w 486"/>
                  <a:gd name="T45" fmla="*/ 301 h 630"/>
                  <a:gd name="T46" fmla="*/ 371 w 486"/>
                  <a:gd name="T47" fmla="*/ 299 h 630"/>
                  <a:gd name="T48" fmla="*/ 371 w 486"/>
                  <a:gd name="T49" fmla="*/ 298 h 630"/>
                  <a:gd name="T50" fmla="*/ 212 w 486"/>
                  <a:gd name="T51" fmla="*/ 139 h 630"/>
                  <a:gd name="T52" fmla="*/ 211 w 486"/>
                  <a:gd name="T53" fmla="*/ 138 h 630"/>
                  <a:gd name="T54" fmla="*/ 210 w 486"/>
                  <a:gd name="T55" fmla="*/ 138 h 630"/>
                  <a:gd name="T56" fmla="*/ 207 w 486"/>
                  <a:gd name="T57" fmla="*/ 137 h 630"/>
                  <a:gd name="T58" fmla="*/ 129 w 486"/>
                  <a:gd name="T59" fmla="*/ 14 h 630"/>
                  <a:gd name="T60" fmla="*/ 315 w 486"/>
                  <a:gd name="T61" fmla="*/ 165 h 630"/>
                  <a:gd name="T62" fmla="*/ 472 w 486"/>
                  <a:gd name="T63" fmla="*/ 172 h 630"/>
                  <a:gd name="T64" fmla="*/ 372 w 486"/>
                  <a:gd name="T65" fmla="*/ 47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6" h="630">
                    <a:moveTo>
                      <a:pt x="486" y="164"/>
                    </a:moveTo>
                    <a:cubicBezTo>
                      <a:pt x="486" y="163"/>
                      <a:pt x="486" y="163"/>
                      <a:pt x="486" y="163"/>
                    </a:cubicBezTo>
                    <a:cubicBezTo>
                      <a:pt x="486" y="162"/>
                      <a:pt x="486" y="162"/>
                      <a:pt x="486" y="162"/>
                    </a:cubicBezTo>
                    <a:cubicBezTo>
                      <a:pt x="486" y="162"/>
                      <a:pt x="486" y="162"/>
                      <a:pt x="485" y="161"/>
                    </a:cubicBezTo>
                    <a:cubicBezTo>
                      <a:pt x="485" y="161"/>
                      <a:pt x="485" y="161"/>
                      <a:pt x="485" y="161"/>
                    </a:cubicBezTo>
                    <a:cubicBezTo>
                      <a:pt x="485" y="161"/>
                      <a:pt x="485" y="160"/>
                      <a:pt x="484" y="160"/>
                    </a:cubicBezTo>
                    <a:cubicBezTo>
                      <a:pt x="327" y="2"/>
                      <a:pt x="327" y="2"/>
                      <a:pt x="327" y="2"/>
                    </a:cubicBezTo>
                    <a:cubicBezTo>
                      <a:pt x="327" y="2"/>
                      <a:pt x="326" y="2"/>
                      <a:pt x="326" y="2"/>
                    </a:cubicBezTo>
                    <a:cubicBezTo>
                      <a:pt x="326" y="2"/>
                      <a:pt x="326" y="2"/>
                      <a:pt x="326" y="1"/>
                    </a:cubicBezTo>
                    <a:cubicBezTo>
                      <a:pt x="325" y="1"/>
                      <a:pt x="325" y="1"/>
                      <a:pt x="325" y="1"/>
                    </a:cubicBezTo>
                    <a:cubicBezTo>
                      <a:pt x="324" y="1"/>
                      <a:pt x="324" y="1"/>
                      <a:pt x="324" y="1"/>
                    </a:cubicBezTo>
                    <a:cubicBezTo>
                      <a:pt x="324" y="1"/>
                      <a:pt x="324" y="1"/>
                      <a:pt x="323" y="1"/>
                    </a:cubicBezTo>
                    <a:cubicBezTo>
                      <a:pt x="323" y="0"/>
                      <a:pt x="322" y="0"/>
                      <a:pt x="3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8" y="0"/>
                      <a:pt x="115" y="4"/>
                      <a:pt x="115" y="7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7" y="137"/>
                      <a:pt x="7" y="137"/>
                      <a:pt x="7" y="137"/>
                    </a:cubicBezTo>
                    <a:cubicBezTo>
                      <a:pt x="3" y="137"/>
                      <a:pt x="0" y="141"/>
                      <a:pt x="0" y="144"/>
                    </a:cubicBezTo>
                    <a:cubicBezTo>
                      <a:pt x="0" y="623"/>
                      <a:pt x="0" y="623"/>
                      <a:pt x="0" y="623"/>
                    </a:cubicBezTo>
                    <a:cubicBezTo>
                      <a:pt x="0" y="626"/>
                      <a:pt x="3" y="630"/>
                      <a:pt x="7" y="630"/>
                    </a:cubicBezTo>
                    <a:cubicBezTo>
                      <a:pt x="365" y="630"/>
                      <a:pt x="365" y="630"/>
                      <a:pt x="365" y="630"/>
                    </a:cubicBezTo>
                    <a:cubicBezTo>
                      <a:pt x="369" y="630"/>
                      <a:pt x="372" y="626"/>
                      <a:pt x="372" y="623"/>
                    </a:cubicBezTo>
                    <a:cubicBezTo>
                      <a:pt x="372" y="493"/>
                      <a:pt x="372" y="493"/>
                      <a:pt x="372" y="493"/>
                    </a:cubicBezTo>
                    <a:cubicBezTo>
                      <a:pt x="479" y="493"/>
                      <a:pt x="479" y="493"/>
                      <a:pt x="479" y="493"/>
                    </a:cubicBezTo>
                    <a:cubicBezTo>
                      <a:pt x="483" y="493"/>
                      <a:pt x="486" y="489"/>
                      <a:pt x="486" y="486"/>
                    </a:cubicBezTo>
                    <a:cubicBezTo>
                      <a:pt x="486" y="165"/>
                      <a:pt x="486" y="165"/>
                      <a:pt x="486" y="165"/>
                    </a:cubicBezTo>
                    <a:cubicBezTo>
                      <a:pt x="486" y="164"/>
                      <a:pt x="486" y="164"/>
                      <a:pt x="486" y="164"/>
                    </a:cubicBezTo>
                    <a:close/>
                    <a:moveTo>
                      <a:pt x="329" y="24"/>
                    </a:moveTo>
                    <a:cubicBezTo>
                      <a:pt x="463" y="158"/>
                      <a:pt x="463" y="158"/>
                      <a:pt x="463" y="158"/>
                    </a:cubicBezTo>
                    <a:cubicBezTo>
                      <a:pt x="329" y="158"/>
                      <a:pt x="329" y="158"/>
                      <a:pt x="329" y="158"/>
                    </a:cubicBezTo>
                    <a:lnTo>
                      <a:pt x="329" y="24"/>
                    </a:lnTo>
                    <a:close/>
                    <a:moveTo>
                      <a:pt x="358" y="616"/>
                    </a:moveTo>
                    <a:cubicBezTo>
                      <a:pt x="14" y="616"/>
                      <a:pt x="14" y="616"/>
                      <a:pt x="14" y="616"/>
                    </a:cubicBezTo>
                    <a:cubicBezTo>
                      <a:pt x="14" y="151"/>
                      <a:pt x="14" y="151"/>
                      <a:pt x="14" y="151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0" y="302"/>
                      <a:pt x="200" y="302"/>
                      <a:pt x="200" y="302"/>
                    </a:cubicBezTo>
                    <a:cubicBezTo>
                      <a:pt x="200" y="306"/>
                      <a:pt x="203" y="309"/>
                      <a:pt x="207" y="309"/>
                    </a:cubicBezTo>
                    <a:cubicBezTo>
                      <a:pt x="358" y="309"/>
                      <a:pt x="358" y="309"/>
                      <a:pt x="358" y="309"/>
                    </a:cubicBezTo>
                    <a:lnTo>
                      <a:pt x="358" y="616"/>
                    </a:lnTo>
                    <a:close/>
                    <a:moveTo>
                      <a:pt x="348" y="295"/>
                    </a:moveTo>
                    <a:cubicBezTo>
                      <a:pt x="214" y="295"/>
                      <a:pt x="214" y="295"/>
                      <a:pt x="214" y="295"/>
                    </a:cubicBezTo>
                    <a:cubicBezTo>
                      <a:pt x="214" y="161"/>
                      <a:pt x="214" y="161"/>
                      <a:pt x="214" y="161"/>
                    </a:cubicBezTo>
                    <a:lnTo>
                      <a:pt x="348" y="295"/>
                    </a:lnTo>
                    <a:close/>
                    <a:moveTo>
                      <a:pt x="372" y="479"/>
                    </a:moveTo>
                    <a:cubicBezTo>
                      <a:pt x="372" y="302"/>
                      <a:pt x="372" y="302"/>
                      <a:pt x="372" y="302"/>
                    </a:cubicBezTo>
                    <a:cubicBezTo>
                      <a:pt x="372" y="301"/>
                      <a:pt x="372" y="301"/>
                      <a:pt x="372" y="301"/>
                    </a:cubicBezTo>
                    <a:cubicBezTo>
                      <a:pt x="372" y="300"/>
                      <a:pt x="371" y="300"/>
                      <a:pt x="371" y="300"/>
                    </a:cubicBezTo>
                    <a:cubicBezTo>
                      <a:pt x="371" y="299"/>
                      <a:pt x="371" y="299"/>
                      <a:pt x="371" y="299"/>
                    </a:cubicBezTo>
                    <a:cubicBezTo>
                      <a:pt x="371" y="299"/>
                      <a:pt x="371" y="299"/>
                      <a:pt x="371" y="298"/>
                    </a:cubicBezTo>
                    <a:cubicBezTo>
                      <a:pt x="371" y="298"/>
                      <a:pt x="371" y="298"/>
                      <a:pt x="371" y="298"/>
                    </a:cubicBezTo>
                    <a:cubicBezTo>
                      <a:pt x="370" y="298"/>
                      <a:pt x="370" y="297"/>
                      <a:pt x="370" y="297"/>
                    </a:cubicBezTo>
                    <a:cubicBezTo>
                      <a:pt x="212" y="139"/>
                      <a:pt x="212" y="139"/>
                      <a:pt x="212" y="139"/>
                    </a:cubicBezTo>
                    <a:cubicBezTo>
                      <a:pt x="212" y="139"/>
                      <a:pt x="211" y="139"/>
                      <a:pt x="211" y="139"/>
                    </a:cubicBezTo>
                    <a:cubicBezTo>
                      <a:pt x="211" y="139"/>
                      <a:pt x="211" y="138"/>
                      <a:pt x="211" y="138"/>
                    </a:cubicBezTo>
                    <a:cubicBezTo>
                      <a:pt x="211" y="138"/>
                      <a:pt x="210" y="138"/>
                      <a:pt x="210" y="138"/>
                    </a:cubicBezTo>
                    <a:cubicBezTo>
                      <a:pt x="210" y="138"/>
                      <a:pt x="210" y="138"/>
                      <a:pt x="210" y="138"/>
                    </a:cubicBezTo>
                    <a:cubicBezTo>
                      <a:pt x="209" y="138"/>
                      <a:pt x="209" y="138"/>
                      <a:pt x="209" y="138"/>
                    </a:cubicBezTo>
                    <a:cubicBezTo>
                      <a:pt x="208" y="137"/>
                      <a:pt x="208" y="137"/>
                      <a:pt x="207" y="137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315" y="14"/>
                      <a:pt x="315" y="14"/>
                      <a:pt x="315" y="14"/>
                    </a:cubicBezTo>
                    <a:cubicBezTo>
                      <a:pt x="315" y="165"/>
                      <a:pt x="315" y="165"/>
                      <a:pt x="315" y="165"/>
                    </a:cubicBezTo>
                    <a:cubicBezTo>
                      <a:pt x="315" y="169"/>
                      <a:pt x="318" y="172"/>
                      <a:pt x="322" y="172"/>
                    </a:cubicBezTo>
                    <a:cubicBezTo>
                      <a:pt x="472" y="172"/>
                      <a:pt x="472" y="172"/>
                      <a:pt x="472" y="172"/>
                    </a:cubicBezTo>
                    <a:cubicBezTo>
                      <a:pt x="472" y="479"/>
                      <a:pt x="472" y="479"/>
                      <a:pt x="472" y="479"/>
                    </a:cubicBezTo>
                    <a:lnTo>
                      <a:pt x="372" y="479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="" xmlns:a16="http://schemas.microsoft.com/office/drawing/2014/main" id="{B20411F2-3D34-4548-8A4C-89A128BE8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894" y="3470864"/>
                <a:ext cx="290945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="" xmlns:a16="http://schemas.microsoft.com/office/drawing/2014/main" id="{C02BF85D-9961-4B53-95DC-0AEDB27AEE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894" y="3623264"/>
                <a:ext cx="475873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="" xmlns:a16="http://schemas.microsoft.com/office/drawing/2014/main" id="{411458AF-207F-4E85-B51F-97B2C5B65B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86894" y="3776354"/>
                <a:ext cx="475873" cy="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="" xmlns:a16="http://schemas.microsoft.com/office/drawing/2014/main" id="{A84FA638-936E-4A42-891A-AF7C907C33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894" y="3933059"/>
                <a:ext cx="475873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="" xmlns:a16="http://schemas.microsoft.com/office/drawing/2014/main" id="{042B0B7E-11B2-4D83-9928-36686CA24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4830" y="3187803"/>
                <a:ext cx="290945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="" xmlns:a16="http://schemas.microsoft.com/office/drawing/2014/main" id="{54834D22-2573-45C8-8F78-1E2BF2ADB8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05856" y="3340204"/>
                <a:ext cx="287903" cy="430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="" xmlns:a16="http://schemas.microsoft.com/office/drawing/2014/main" id="{12385BAC-76F5-4CBB-BE3B-226D4DCAE1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22671" y="3493293"/>
                <a:ext cx="166790" cy="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="" xmlns:a16="http://schemas.microsoft.com/office/drawing/2014/main" id="{DCEEB07E-A903-4744-ADFB-C223BD03C1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3269" y="3649998"/>
                <a:ext cx="137843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>
              <a:extLst>
                <a:ext uri="{FF2B5EF4-FFF2-40B4-BE49-F238E27FC236}">
                  <a16:creationId xmlns="" xmlns:a16="http://schemas.microsoft.com/office/drawing/2014/main" id="{686C3B83-90B2-458C-A476-77DA2C4C57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37339" y="4571321"/>
              <a:ext cx="611092" cy="486295"/>
              <a:chOff x="4555237" y="2404025"/>
              <a:chExt cx="1266090" cy="915931"/>
            </a:xfrm>
          </p:grpSpPr>
          <p:sp>
            <p:nvSpPr>
              <p:cNvPr id="46" name="Freeform 26">
                <a:extLst>
                  <a:ext uri="{FF2B5EF4-FFF2-40B4-BE49-F238E27FC236}">
                    <a16:creationId xmlns="" xmlns:a16="http://schemas.microsoft.com/office/drawing/2014/main" id="{D56D9AE9-3C6F-472B-BBF6-53D254C892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5237" y="2796007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="" xmlns:a16="http://schemas.microsoft.com/office/drawing/2014/main" id="{B551972D-45F6-49E7-A95A-E1B5862347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5822" y="2417483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Стрелка углом 84">
                <a:extLst>
                  <a:ext uri="{FF2B5EF4-FFF2-40B4-BE49-F238E27FC236}">
                    <a16:creationId xmlns="" xmlns:a16="http://schemas.microsoft.com/office/drawing/2014/main" id="{060721F2-E738-495E-B708-C9FF6ED52B99}"/>
                  </a:ext>
                </a:extLst>
              </p:cNvPr>
              <p:cNvSpPr/>
              <p:nvPr/>
            </p:nvSpPr>
            <p:spPr>
              <a:xfrm>
                <a:off x="4727054" y="2404025"/>
                <a:ext cx="445672" cy="304895"/>
              </a:xfrm>
              <a:prstGeom prst="bentArrow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Стрелка углом 85">
                <a:extLst>
                  <a:ext uri="{FF2B5EF4-FFF2-40B4-BE49-F238E27FC236}">
                    <a16:creationId xmlns="" xmlns:a16="http://schemas.microsoft.com/office/drawing/2014/main" id="{B8F5EB6A-3861-41FA-99E0-9F6121E48CA9}"/>
                  </a:ext>
                </a:extLst>
              </p:cNvPr>
              <p:cNvSpPr/>
              <p:nvPr/>
            </p:nvSpPr>
            <p:spPr>
              <a:xfrm rot="10800000">
                <a:off x="5217486" y="3015061"/>
                <a:ext cx="445672" cy="304895"/>
              </a:xfrm>
              <a:prstGeom prst="bentArrow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3" name="Рисунок 32" descr="Ноутбук">
              <a:extLst>
                <a:ext uri="{FF2B5EF4-FFF2-40B4-BE49-F238E27FC236}">
                  <a16:creationId xmlns="" xmlns:a16="http://schemas.microsoft.com/office/drawing/2014/main" id="{6DCAEC32-BDCB-4B92-BFA6-B847903E4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71741" y="4486146"/>
              <a:ext cx="620112" cy="620112"/>
            </a:xfrm>
            <a:prstGeom prst="rect">
              <a:avLst/>
            </a:prstGeom>
          </p:spPr>
        </p:pic>
        <p:pic>
          <p:nvPicPr>
            <p:cNvPr id="34" name="Рисунок 33" descr="Загрузка из облака">
              <a:extLst>
                <a:ext uri="{FF2B5EF4-FFF2-40B4-BE49-F238E27FC236}">
                  <a16:creationId xmlns="" xmlns:a16="http://schemas.microsoft.com/office/drawing/2014/main" id="{4B1743DB-6AAC-4B5E-AC00-56A3A4844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37667" y="4634875"/>
              <a:ext cx="260255" cy="260255"/>
            </a:xfrm>
            <a:prstGeom prst="rect">
              <a:avLst/>
            </a:prstGeom>
          </p:spPr>
        </p:pic>
        <p:cxnSp>
          <p:nvCxnSpPr>
            <p:cNvPr id="35" name="Прямая соединительная линия 34">
              <a:extLst>
                <a:ext uri="{FF2B5EF4-FFF2-40B4-BE49-F238E27FC236}">
                  <a16:creationId xmlns="" xmlns:a16="http://schemas.microsoft.com/office/drawing/2014/main" id="{64373DA8-EBA2-4D76-98E1-D036BFFE117F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7137204" y="5856146"/>
              <a:ext cx="3700476" cy="0"/>
            </a:xfrm>
            <a:prstGeom prst="line">
              <a:avLst/>
            </a:prstGeom>
            <a:ln>
              <a:solidFill>
                <a:srgbClr val="E77A2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="" xmlns:a16="http://schemas.microsoft.com/office/drawing/2014/main" id="{BF936769-78A6-4EA4-909D-D62A82348334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-129225" y="5856146"/>
              <a:ext cx="7275540" cy="0"/>
            </a:xfrm>
            <a:prstGeom prst="line">
              <a:avLst/>
            </a:prstGeom>
            <a:ln>
              <a:solidFill>
                <a:srgbClr val="404D6B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5">
              <a:extLst>
                <a:ext uri="{FF2B5EF4-FFF2-40B4-BE49-F238E27FC236}">
                  <a16:creationId xmlns="" xmlns:a16="http://schemas.microsoft.com/office/drawing/2014/main" id="{085B2223-D6CA-4AA5-A64D-3C6845667D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42037" y="3490850"/>
              <a:ext cx="1966627" cy="523582"/>
              <a:chOff x="972154" y="2456536"/>
              <a:chExt cx="1209038" cy="345642"/>
            </a:xfrm>
          </p:grpSpPr>
          <p:sp>
            <p:nvSpPr>
              <p:cNvPr id="44" name="Notched Right Arrow 32">
                <a:extLst>
                  <a:ext uri="{FF2B5EF4-FFF2-40B4-BE49-F238E27FC236}">
                    <a16:creationId xmlns="" xmlns:a16="http://schemas.microsoft.com/office/drawing/2014/main" id="{84D4B464-F175-4516-8796-ED292D0DF0E3}"/>
                  </a:ext>
                </a:extLst>
              </p:cNvPr>
              <p:cNvSpPr/>
              <p:nvPr/>
            </p:nvSpPr>
            <p:spPr>
              <a:xfrm>
                <a:off x="972154" y="2456536"/>
                <a:ext cx="1209038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5" name="Oval 34">
                <a:extLst>
                  <a:ext uri="{FF2B5EF4-FFF2-40B4-BE49-F238E27FC236}">
                    <a16:creationId xmlns="" xmlns:a16="http://schemas.microsoft.com/office/drawing/2014/main" id="{5338B2CC-F80A-4FA8-8D2C-E911B80832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cxnSp>
          <p:nvCxnSpPr>
            <p:cNvPr id="38" name="Straight Connector 74">
              <a:extLst>
                <a:ext uri="{FF2B5EF4-FFF2-40B4-BE49-F238E27FC236}">
                  <a16:creationId xmlns="" xmlns:a16="http://schemas.microsoft.com/office/drawing/2014/main" id="{37772756-DA3E-43FC-B806-F4548FFD4EE0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8027870" y="3118645"/>
              <a:ext cx="18399" cy="659492"/>
            </a:xfrm>
            <a:prstGeom prst="line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B4A1FD8-7662-4252-B775-C014F29F064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12448" y="4175126"/>
              <a:ext cx="1938057" cy="15696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Привлечение к ответственности</a:t>
              </a:r>
            </a:p>
            <a:p>
              <a:pPr algn="ctr" defTabSz="1031626"/>
              <a:r>
                <a:rPr lang="ru-RU" sz="1600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(</a:t>
              </a:r>
              <a:r>
                <a:rPr lang="ru-RU" sz="1600" i="1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отложенная норма, вступает в силу с 01 июля 2022 года</a:t>
              </a:r>
              <a:r>
                <a:rPr lang="ru-RU" sz="1600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)</a:t>
              </a:r>
              <a:endParaRPr lang="ru-RU" sz="1600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</a:endParaRPr>
            </a:p>
            <a:p>
              <a:pPr algn="ctr" defTabSz="1031626"/>
              <a:r>
                <a:rPr lang="ru-RU" b="1" dirty="0" smtClean="0">
                  <a:solidFill>
                    <a:srgbClr val="5F5551"/>
                  </a:solidFill>
                  <a:latin typeface="Calibri Light" panose="020F0302020204030204"/>
                </a:rPr>
                <a:t> </a:t>
              </a:r>
              <a:endParaRPr lang="ru-RU" b="1" dirty="0">
                <a:solidFill>
                  <a:srgbClr val="5F5551"/>
                </a:solidFill>
                <a:latin typeface="Calibri Light" panose="020F0302020204030204"/>
              </a:endParaRPr>
            </a:p>
          </p:txBody>
        </p:sp>
        <p:sp>
          <p:nvSpPr>
            <p:cNvPr id="40" name="Teardrop 64">
              <a:extLst>
                <a:ext uri="{FF2B5EF4-FFF2-40B4-BE49-F238E27FC236}">
                  <a16:creationId xmlns="" xmlns:a16="http://schemas.microsoft.com/office/drawing/2014/main" id="{E39B25B8-4CB1-477C-8B5A-9ADC4B80CA82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7601809" y="2179789"/>
              <a:ext cx="846640" cy="883059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xmlns="" id="{BA8AEE04-A26B-4253-991C-C73BB98F5A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51339" y="2304660"/>
              <a:ext cx="586026" cy="519282"/>
              <a:chOff x="1738579" y="5361575"/>
              <a:chExt cx="360859" cy="388305"/>
            </a:xfrm>
            <a:solidFill>
              <a:srgbClr val="47576A"/>
            </a:solidFill>
          </p:grpSpPr>
          <p:sp>
            <p:nvSpPr>
              <p:cNvPr id="42" name="Freeform 107">
                <a:extLst>
                  <a:ext uri="{FF2B5EF4-FFF2-40B4-BE49-F238E27FC236}">
                    <a16:creationId xmlns:a16="http://schemas.microsoft.com/office/drawing/2014/main" xmlns="" id="{326AE675-42E7-4B05-ACA1-1F054DCC38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8579" y="5361575"/>
                <a:ext cx="360859" cy="388305"/>
              </a:xfrm>
              <a:custGeom>
                <a:avLst/>
                <a:gdLst>
                  <a:gd name="T0" fmla="*/ 591 w 610"/>
                  <a:gd name="T1" fmla="*/ 523 h 606"/>
                  <a:gd name="T2" fmla="*/ 463 w 610"/>
                  <a:gd name="T3" fmla="*/ 395 h 606"/>
                  <a:gd name="T4" fmla="*/ 432 w 610"/>
                  <a:gd name="T5" fmla="*/ 74 h 606"/>
                  <a:gd name="T6" fmla="*/ 253 w 610"/>
                  <a:gd name="T7" fmla="*/ 0 h 606"/>
                  <a:gd name="T8" fmla="*/ 74 w 610"/>
                  <a:gd name="T9" fmla="*/ 74 h 606"/>
                  <a:gd name="T10" fmla="*/ 0 w 610"/>
                  <a:gd name="T11" fmla="*/ 253 h 606"/>
                  <a:gd name="T12" fmla="*/ 74 w 610"/>
                  <a:gd name="T13" fmla="*/ 433 h 606"/>
                  <a:gd name="T14" fmla="*/ 253 w 610"/>
                  <a:gd name="T15" fmla="*/ 507 h 606"/>
                  <a:gd name="T16" fmla="*/ 395 w 610"/>
                  <a:gd name="T17" fmla="*/ 464 h 606"/>
                  <a:gd name="T18" fmla="*/ 522 w 610"/>
                  <a:gd name="T19" fmla="*/ 591 h 606"/>
                  <a:gd name="T20" fmla="*/ 557 w 610"/>
                  <a:gd name="T21" fmla="*/ 606 h 606"/>
                  <a:gd name="T22" fmla="*/ 591 w 610"/>
                  <a:gd name="T23" fmla="*/ 591 h 606"/>
                  <a:gd name="T24" fmla="*/ 591 w 610"/>
                  <a:gd name="T25" fmla="*/ 523 h 606"/>
                  <a:gd name="T26" fmla="*/ 84 w 610"/>
                  <a:gd name="T27" fmla="*/ 423 h 606"/>
                  <a:gd name="T28" fmla="*/ 14 w 610"/>
                  <a:gd name="T29" fmla="*/ 253 h 606"/>
                  <a:gd name="T30" fmla="*/ 84 w 610"/>
                  <a:gd name="T31" fmla="*/ 84 h 606"/>
                  <a:gd name="T32" fmla="*/ 253 w 610"/>
                  <a:gd name="T33" fmla="*/ 14 h 606"/>
                  <a:gd name="T34" fmla="*/ 422 w 610"/>
                  <a:gd name="T35" fmla="*/ 84 h 606"/>
                  <a:gd name="T36" fmla="*/ 449 w 610"/>
                  <a:gd name="T37" fmla="*/ 391 h 606"/>
                  <a:gd name="T38" fmla="*/ 448 w 610"/>
                  <a:gd name="T39" fmla="*/ 392 h 606"/>
                  <a:gd name="T40" fmla="*/ 422 w 610"/>
                  <a:gd name="T41" fmla="*/ 423 h 606"/>
                  <a:gd name="T42" fmla="*/ 392 w 610"/>
                  <a:gd name="T43" fmla="*/ 448 h 606"/>
                  <a:gd name="T44" fmla="*/ 391 w 610"/>
                  <a:gd name="T45" fmla="*/ 449 h 606"/>
                  <a:gd name="T46" fmla="*/ 253 w 610"/>
                  <a:gd name="T47" fmla="*/ 493 h 606"/>
                  <a:gd name="T48" fmla="*/ 84 w 610"/>
                  <a:gd name="T49" fmla="*/ 423 h 606"/>
                  <a:gd name="T50" fmla="*/ 581 w 610"/>
                  <a:gd name="T51" fmla="*/ 581 h 606"/>
                  <a:gd name="T52" fmla="*/ 532 w 610"/>
                  <a:gd name="T53" fmla="*/ 581 h 606"/>
                  <a:gd name="T54" fmla="*/ 406 w 610"/>
                  <a:gd name="T55" fmla="*/ 455 h 606"/>
                  <a:gd name="T56" fmla="*/ 432 w 610"/>
                  <a:gd name="T57" fmla="*/ 433 h 606"/>
                  <a:gd name="T58" fmla="*/ 455 w 610"/>
                  <a:gd name="T59" fmla="*/ 406 h 606"/>
                  <a:gd name="T60" fmla="*/ 581 w 610"/>
                  <a:gd name="T61" fmla="*/ 533 h 606"/>
                  <a:gd name="T62" fmla="*/ 581 w 610"/>
                  <a:gd name="T63" fmla="*/ 581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0" h="606">
                    <a:moveTo>
                      <a:pt x="591" y="523"/>
                    </a:moveTo>
                    <a:cubicBezTo>
                      <a:pt x="463" y="395"/>
                      <a:pt x="463" y="395"/>
                      <a:pt x="463" y="395"/>
                    </a:cubicBezTo>
                    <a:cubicBezTo>
                      <a:pt x="530" y="296"/>
                      <a:pt x="519" y="161"/>
                      <a:pt x="432" y="74"/>
                    </a:cubicBezTo>
                    <a:cubicBezTo>
                      <a:pt x="384" y="26"/>
                      <a:pt x="321" y="0"/>
                      <a:pt x="253" y="0"/>
                    </a:cubicBezTo>
                    <a:cubicBezTo>
                      <a:pt x="185" y="0"/>
                      <a:pt x="122" y="26"/>
                      <a:pt x="74" y="74"/>
                    </a:cubicBezTo>
                    <a:cubicBezTo>
                      <a:pt x="26" y="122"/>
                      <a:pt x="0" y="186"/>
                      <a:pt x="0" y="253"/>
                    </a:cubicBezTo>
                    <a:cubicBezTo>
                      <a:pt x="0" y="321"/>
                      <a:pt x="26" y="385"/>
                      <a:pt x="74" y="433"/>
                    </a:cubicBezTo>
                    <a:cubicBezTo>
                      <a:pt x="122" y="480"/>
                      <a:pt x="185" y="507"/>
                      <a:pt x="253" y="507"/>
                    </a:cubicBezTo>
                    <a:cubicBezTo>
                      <a:pt x="304" y="507"/>
                      <a:pt x="353" y="492"/>
                      <a:pt x="395" y="464"/>
                    </a:cubicBezTo>
                    <a:cubicBezTo>
                      <a:pt x="522" y="591"/>
                      <a:pt x="522" y="591"/>
                      <a:pt x="522" y="591"/>
                    </a:cubicBezTo>
                    <a:cubicBezTo>
                      <a:pt x="532" y="601"/>
                      <a:pt x="544" y="606"/>
                      <a:pt x="557" y="606"/>
                    </a:cubicBezTo>
                    <a:cubicBezTo>
                      <a:pt x="569" y="606"/>
                      <a:pt x="582" y="601"/>
                      <a:pt x="591" y="591"/>
                    </a:cubicBezTo>
                    <a:cubicBezTo>
                      <a:pt x="610" y="572"/>
                      <a:pt x="610" y="542"/>
                      <a:pt x="591" y="523"/>
                    </a:cubicBezTo>
                    <a:close/>
                    <a:moveTo>
                      <a:pt x="84" y="423"/>
                    </a:moveTo>
                    <a:cubicBezTo>
                      <a:pt x="39" y="377"/>
                      <a:pt x="14" y="317"/>
                      <a:pt x="14" y="253"/>
                    </a:cubicBezTo>
                    <a:cubicBezTo>
                      <a:pt x="14" y="189"/>
                      <a:pt x="39" y="129"/>
                      <a:pt x="84" y="84"/>
                    </a:cubicBezTo>
                    <a:cubicBezTo>
                      <a:pt x="129" y="39"/>
                      <a:pt x="189" y="14"/>
                      <a:pt x="253" y="14"/>
                    </a:cubicBezTo>
                    <a:cubicBezTo>
                      <a:pt x="317" y="14"/>
                      <a:pt x="377" y="39"/>
                      <a:pt x="422" y="84"/>
                    </a:cubicBezTo>
                    <a:cubicBezTo>
                      <a:pt x="506" y="168"/>
                      <a:pt x="514" y="298"/>
                      <a:pt x="449" y="391"/>
                    </a:cubicBezTo>
                    <a:cubicBezTo>
                      <a:pt x="448" y="392"/>
                      <a:pt x="448" y="392"/>
                      <a:pt x="448" y="392"/>
                    </a:cubicBezTo>
                    <a:cubicBezTo>
                      <a:pt x="440" y="403"/>
                      <a:pt x="432" y="413"/>
                      <a:pt x="422" y="423"/>
                    </a:cubicBezTo>
                    <a:cubicBezTo>
                      <a:pt x="413" y="432"/>
                      <a:pt x="403" y="441"/>
                      <a:pt x="392" y="448"/>
                    </a:cubicBezTo>
                    <a:cubicBezTo>
                      <a:pt x="392" y="448"/>
                      <a:pt x="391" y="449"/>
                      <a:pt x="391" y="449"/>
                    </a:cubicBezTo>
                    <a:cubicBezTo>
                      <a:pt x="351" y="477"/>
                      <a:pt x="303" y="493"/>
                      <a:pt x="253" y="493"/>
                    </a:cubicBezTo>
                    <a:cubicBezTo>
                      <a:pt x="189" y="493"/>
                      <a:pt x="129" y="468"/>
                      <a:pt x="84" y="423"/>
                    </a:cubicBezTo>
                    <a:close/>
                    <a:moveTo>
                      <a:pt x="581" y="581"/>
                    </a:moveTo>
                    <a:cubicBezTo>
                      <a:pt x="568" y="595"/>
                      <a:pt x="546" y="595"/>
                      <a:pt x="532" y="581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15" y="448"/>
                      <a:pt x="424" y="441"/>
                      <a:pt x="432" y="433"/>
                    </a:cubicBezTo>
                    <a:cubicBezTo>
                      <a:pt x="440" y="424"/>
                      <a:pt x="448" y="415"/>
                      <a:pt x="455" y="406"/>
                    </a:cubicBezTo>
                    <a:cubicBezTo>
                      <a:pt x="581" y="533"/>
                      <a:pt x="581" y="533"/>
                      <a:pt x="581" y="533"/>
                    </a:cubicBezTo>
                    <a:cubicBezTo>
                      <a:pt x="595" y="546"/>
                      <a:pt x="595" y="568"/>
                      <a:pt x="581" y="58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en-US" sz="2800">
                  <a:solidFill>
                    <a:srgbClr val="ED7D31"/>
                  </a:solidFill>
                </a:endParaRPr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xmlns="" id="{0909D76A-6A4A-427E-95A1-E1E5281B4F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7434" y="5399907"/>
                <a:ext cx="136373" cy="239797"/>
              </a:xfrm>
              <a:custGeom>
                <a:avLst/>
                <a:gdLst>
                  <a:gd name="T0" fmla="*/ 243 w 245"/>
                  <a:gd name="T1" fmla="*/ 273 h 489"/>
                  <a:gd name="T2" fmla="*/ 195 w 245"/>
                  <a:gd name="T3" fmla="*/ 133 h 489"/>
                  <a:gd name="T4" fmla="*/ 50 w 245"/>
                  <a:gd name="T5" fmla="*/ 133 h 489"/>
                  <a:gd name="T6" fmla="*/ 2 w 245"/>
                  <a:gd name="T7" fmla="*/ 273 h 489"/>
                  <a:gd name="T8" fmla="*/ 14 w 245"/>
                  <a:gd name="T9" fmla="*/ 295 h 489"/>
                  <a:gd name="T10" fmla="*/ 36 w 245"/>
                  <a:gd name="T11" fmla="*/ 286 h 489"/>
                  <a:gd name="T12" fmla="*/ 63 w 245"/>
                  <a:gd name="T13" fmla="*/ 469 h 489"/>
                  <a:gd name="T14" fmla="*/ 86 w 245"/>
                  <a:gd name="T15" fmla="*/ 489 h 489"/>
                  <a:gd name="T16" fmla="*/ 123 w 245"/>
                  <a:gd name="T17" fmla="*/ 345 h 489"/>
                  <a:gd name="T18" fmla="*/ 159 w 245"/>
                  <a:gd name="T19" fmla="*/ 489 h 489"/>
                  <a:gd name="T20" fmla="*/ 182 w 245"/>
                  <a:gd name="T21" fmla="*/ 470 h 489"/>
                  <a:gd name="T22" fmla="*/ 175 w 245"/>
                  <a:gd name="T23" fmla="*/ 212 h 489"/>
                  <a:gd name="T24" fmla="*/ 225 w 245"/>
                  <a:gd name="T25" fmla="*/ 296 h 489"/>
                  <a:gd name="T26" fmla="*/ 243 w 245"/>
                  <a:gd name="T27" fmla="*/ 274 h 489"/>
                  <a:gd name="T28" fmla="*/ 225 w 245"/>
                  <a:gd name="T29" fmla="*/ 286 h 489"/>
                  <a:gd name="T30" fmla="*/ 174 w 245"/>
                  <a:gd name="T31" fmla="*/ 187 h 489"/>
                  <a:gd name="T32" fmla="*/ 165 w 245"/>
                  <a:gd name="T33" fmla="*/ 189 h 489"/>
                  <a:gd name="T34" fmla="*/ 171 w 245"/>
                  <a:gd name="T35" fmla="*/ 426 h 489"/>
                  <a:gd name="T36" fmla="*/ 172 w 245"/>
                  <a:gd name="T37" fmla="*/ 469 h 489"/>
                  <a:gd name="T38" fmla="*/ 159 w 245"/>
                  <a:gd name="T39" fmla="*/ 479 h 489"/>
                  <a:gd name="T40" fmla="*/ 159 w 245"/>
                  <a:gd name="T41" fmla="*/ 479 h 489"/>
                  <a:gd name="T42" fmla="*/ 127 w 245"/>
                  <a:gd name="T43" fmla="*/ 304 h 489"/>
                  <a:gd name="T44" fmla="*/ 118 w 245"/>
                  <a:gd name="T45" fmla="*/ 304 h 489"/>
                  <a:gd name="T46" fmla="*/ 86 w 245"/>
                  <a:gd name="T47" fmla="*/ 479 h 489"/>
                  <a:gd name="T48" fmla="*/ 73 w 245"/>
                  <a:gd name="T49" fmla="*/ 467 h 489"/>
                  <a:gd name="T50" fmla="*/ 74 w 245"/>
                  <a:gd name="T51" fmla="*/ 426 h 489"/>
                  <a:gd name="T52" fmla="*/ 80 w 245"/>
                  <a:gd name="T53" fmla="*/ 189 h 489"/>
                  <a:gd name="T54" fmla="*/ 71 w 245"/>
                  <a:gd name="T55" fmla="*/ 187 h 489"/>
                  <a:gd name="T56" fmla="*/ 21 w 245"/>
                  <a:gd name="T57" fmla="*/ 286 h 489"/>
                  <a:gd name="T58" fmla="*/ 11 w 245"/>
                  <a:gd name="T59" fmla="*/ 276 h 489"/>
                  <a:gd name="T60" fmla="*/ 13 w 245"/>
                  <a:gd name="T61" fmla="*/ 272 h 489"/>
                  <a:gd name="T62" fmla="*/ 58 w 245"/>
                  <a:gd name="T63" fmla="*/ 137 h 489"/>
                  <a:gd name="T64" fmla="*/ 187 w 245"/>
                  <a:gd name="T65" fmla="*/ 137 h 489"/>
                  <a:gd name="T66" fmla="*/ 232 w 245"/>
                  <a:gd name="T67" fmla="*/ 272 h 489"/>
                  <a:gd name="T68" fmla="*/ 234 w 245"/>
                  <a:gd name="T69" fmla="*/ 276 h 489"/>
                  <a:gd name="T70" fmla="*/ 123 w 245"/>
                  <a:gd name="T71" fmla="*/ 92 h 489"/>
                  <a:gd name="T72" fmla="*/ 123 w 245"/>
                  <a:gd name="T73" fmla="*/ 0 h 489"/>
                  <a:gd name="T74" fmla="*/ 123 w 245"/>
                  <a:gd name="T75" fmla="*/ 92 h 489"/>
                  <a:gd name="T76" fmla="*/ 159 w 245"/>
                  <a:gd name="T77" fmla="*/ 46 h 489"/>
                  <a:gd name="T78" fmla="*/ 86 w 245"/>
                  <a:gd name="T79" fmla="*/ 46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5" h="489">
                    <a:moveTo>
                      <a:pt x="243" y="274"/>
                    </a:moveTo>
                    <a:cubicBezTo>
                      <a:pt x="243" y="274"/>
                      <a:pt x="243" y="274"/>
                      <a:pt x="243" y="273"/>
                    </a:cubicBezTo>
                    <a:cubicBezTo>
                      <a:pt x="242" y="272"/>
                      <a:pt x="240" y="265"/>
                      <a:pt x="237" y="256"/>
                    </a:cubicBezTo>
                    <a:cubicBezTo>
                      <a:pt x="226" y="220"/>
                      <a:pt x="201" y="146"/>
                      <a:pt x="195" y="133"/>
                    </a:cubicBezTo>
                    <a:cubicBezTo>
                      <a:pt x="185" y="112"/>
                      <a:pt x="163" y="103"/>
                      <a:pt x="123" y="103"/>
                    </a:cubicBezTo>
                    <a:cubicBezTo>
                      <a:pt x="82" y="103"/>
                      <a:pt x="60" y="112"/>
                      <a:pt x="50" y="133"/>
                    </a:cubicBezTo>
                    <a:cubicBezTo>
                      <a:pt x="44" y="146"/>
                      <a:pt x="19" y="220"/>
                      <a:pt x="8" y="256"/>
                    </a:cubicBezTo>
                    <a:cubicBezTo>
                      <a:pt x="5" y="265"/>
                      <a:pt x="3" y="272"/>
                      <a:pt x="2" y="273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0" y="282"/>
                      <a:pt x="5" y="291"/>
                      <a:pt x="14" y="295"/>
                    </a:cubicBezTo>
                    <a:cubicBezTo>
                      <a:pt x="16" y="295"/>
                      <a:pt x="18" y="296"/>
                      <a:pt x="21" y="296"/>
                    </a:cubicBezTo>
                    <a:cubicBezTo>
                      <a:pt x="28" y="296"/>
                      <a:pt x="34" y="292"/>
                      <a:pt x="36" y="286"/>
                    </a:cubicBezTo>
                    <a:cubicBezTo>
                      <a:pt x="70" y="212"/>
                      <a:pt x="70" y="212"/>
                      <a:pt x="70" y="212"/>
                    </a:cubicBezTo>
                    <a:cubicBezTo>
                      <a:pt x="68" y="309"/>
                      <a:pt x="64" y="463"/>
                      <a:pt x="63" y="469"/>
                    </a:cubicBezTo>
                    <a:cubicBezTo>
                      <a:pt x="63" y="470"/>
                      <a:pt x="63" y="470"/>
                      <a:pt x="63" y="470"/>
                    </a:cubicBezTo>
                    <a:cubicBezTo>
                      <a:pt x="64" y="481"/>
                      <a:pt x="74" y="489"/>
                      <a:pt x="86" y="489"/>
                    </a:cubicBezTo>
                    <a:cubicBezTo>
                      <a:pt x="97" y="489"/>
                      <a:pt x="107" y="481"/>
                      <a:pt x="108" y="470"/>
                    </a:cubicBezTo>
                    <a:cubicBezTo>
                      <a:pt x="123" y="345"/>
                      <a:pt x="123" y="345"/>
                      <a:pt x="123" y="345"/>
                    </a:cubicBezTo>
                    <a:cubicBezTo>
                      <a:pt x="137" y="470"/>
                      <a:pt x="137" y="470"/>
                      <a:pt x="137" y="470"/>
                    </a:cubicBezTo>
                    <a:cubicBezTo>
                      <a:pt x="138" y="481"/>
                      <a:pt x="148" y="489"/>
                      <a:pt x="159" y="489"/>
                    </a:cubicBezTo>
                    <a:cubicBezTo>
                      <a:pt x="159" y="489"/>
                      <a:pt x="159" y="489"/>
                      <a:pt x="159" y="489"/>
                    </a:cubicBezTo>
                    <a:cubicBezTo>
                      <a:pt x="171" y="489"/>
                      <a:pt x="181" y="481"/>
                      <a:pt x="182" y="470"/>
                    </a:cubicBezTo>
                    <a:cubicBezTo>
                      <a:pt x="182" y="470"/>
                      <a:pt x="182" y="470"/>
                      <a:pt x="182" y="469"/>
                    </a:cubicBezTo>
                    <a:cubicBezTo>
                      <a:pt x="181" y="463"/>
                      <a:pt x="177" y="309"/>
                      <a:pt x="175" y="212"/>
                    </a:cubicBezTo>
                    <a:cubicBezTo>
                      <a:pt x="209" y="286"/>
                      <a:pt x="209" y="286"/>
                      <a:pt x="209" y="286"/>
                    </a:cubicBezTo>
                    <a:cubicBezTo>
                      <a:pt x="211" y="292"/>
                      <a:pt x="217" y="296"/>
                      <a:pt x="225" y="296"/>
                    </a:cubicBezTo>
                    <a:cubicBezTo>
                      <a:pt x="227" y="296"/>
                      <a:pt x="229" y="295"/>
                      <a:pt x="231" y="295"/>
                    </a:cubicBezTo>
                    <a:cubicBezTo>
                      <a:pt x="240" y="291"/>
                      <a:pt x="245" y="282"/>
                      <a:pt x="243" y="274"/>
                    </a:cubicBezTo>
                    <a:close/>
                    <a:moveTo>
                      <a:pt x="228" y="286"/>
                    </a:moveTo>
                    <a:cubicBezTo>
                      <a:pt x="227" y="286"/>
                      <a:pt x="226" y="286"/>
                      <a:pt x="225" y="286"/>
                    </a:cubicBezTo>
                    <a:cubicBezTo>
                      <a:pt x="221" y="286"/>
                      <a:pt x="218" y="285"/>
                      <a:pt x="217" y="282"/>
                    </a:cubicBezTo>
                    <a:cubicBezTo>
                      <a:pt x="174" y="187"/>
                      <a:pt x="174" y="187"/>
                      <a:pt x="174" y="187"/>
                    </a:cubicBezTo>
                    <a:cubicBezTo>
                      <a:pt x="173" y="185"/>
                      <a:pt x="171" y="184"/>
                      <a:pt x="169" y="184"/>
                    </a:cubicBezTo>
                    <a:cubicBezTo>
                      <a:pt x="167" y="184"/>
                      <a:pt x="165" y="186"/>
                      <a:pt x="165" y="189"/>
                    </a:cubicBezTo>
                    <a:cubicBezTo>
                      <a:pt x="165" y="189"/>
                      <a:pt x="167" y="259"/>
                      <a:pt x="169" y="329"/>
                    </a:cubicBezTo>
                    <a:cubicBezTo>
                      <a:pt x="169" y="364"/>
                      <a:pt x="170" y="399"/>
                      <a:pt x="171" y="426"/>
                    </a:cubicBezTo>
                    <a:cubicBezTo>
                      <a:pt x="171" y="439"/>
                      <a:pt x="172" y="450"/>
                      <a:pt x="172" y="458"/>
                    </a:cubicBezTo>
                    <a:cubicBezTo>
                      <a:pt x="172" y="464"/>
                      <a:pt x="172" y="467"/>
                      <a:pt x="172" y="469"/>
                    </a:cubicBezTo>
                    <a:cubicBezTo>
                      <a:pt x="172" y="469"/>
                      <a:pt x="172" y="469"/>
                      <a:pt x="172" y="469"/>
                    </a:cubicBezTo>
                    <a:cubicBezTo>
                      <a:pt x="172" y="475"/>
                      <a:pt x="166" y="479"/>
                      <a:pt x="159" y="479"/>
                    </a:cubicBezTo>
                    <a:cubicBezTo>
                      <a:pt x="159" y="484"/>
                      <a:pt x="159" y="484"/>
                      <a:pt x="159" y="484"/>
                    </a:cubicBezTo>
                    <a:cubicBezTo>
                      <a:pt x="159" y="479"/>
                      <a:pt x="159" y="479"/>
                      <a:pt x="159" y="479"/>
                    </a:cubicBezTo>
                    <a:cubicBezTo>
                      <a:pt x="153" y="479"/>
                      <a:pt x="147" y="475"/>
                      <a:pt x="147" y="469"/>
                    </a:cubicBezTo>
                    <a:cubicBezTo>
                      <a:pt x="127" y="304"/>
                      <a:pt x="127" y="304"/>
                      <a:pt x="127" y="304"/>
                    </a:cubicBezTo>
                    <a:cubicBezTo>
                      <a:pt x="127" y="302"/>
                      <a:pt x="125" y="300"/>
                      <a:pt x="123" y="300"/>
                    </a:cubicBezTo>
                    <a:cubicBezTo>
                      <a:pt x="120" y="300"/>
                      <a:pt x="118" y="302"/>
                      <a:pt x="118" y="304"/>
                    </a:cubicBezTo>
                    <a:cubicBezTo>
                      <a:pt x="98" y="469"/>
                      <a:pt x="98" y="469"/>
                      <a:pt x="98" y="469"/>
                    </a:cubicBezTo>
                    <a:cubicBezTo>
                      <a:pt x="98" y="475"/>
                      <a:pt x="92" y="479"/>
                      <a:pt x="86" y="479"/>
                    </a:cubicBezTo>
                    <a:cubicBezTo>
                      <a:pt x="79" y="479"/>
                      <a:pt x="73" y="475"/>
                      <a:pt x="73" y="469"/>
                    </a:cubicBezTo>
                    <a:cubicBezTo>
                      <a:pt x="73" y="469"/>
                      <a:pt x="73" y="468"/>
                      <a:pt x="73" y="467"/>
                    </a:cubicBezTo>
                    <a:cubicBezTo>
                      <a:pt x="73" y="465"/>
                      <a:pt x="73" y="462"/>
                      <a:pt x="73" y="458"/>
                    </a:cubicBezTo>
                    <a:cubicBezTo>
                      <a:pt x="73" y="450"/>
                      <a:pt x="74" y="439"/>
                      <a:pt x="74" y="426"/>
                    </a:cubicBezTo>
                    <a:cubicBezTo>
                      <a:pt x="75" y="400"/>
                      <a:pt x="76" y="364"/>
                      <a:pt x="77" y="329"/>
                    </a:cubicBezTo>
                    <a:cubicBezTo>
                      <a:pt x="78" y="259"/>
                      <a:pt x="80" y="189"/>
                      <a:pt x="80" y="189"/>
                    </a:cubicBezTo>
                    <a:cubicBezTo>
                      <a:pt x="80" y="186"/>
                      <a:pt x="79" y="184"/>
                      <a:pt x="76" y="184"/>
                    </a:cubicBezTo>
                    <a:cubicBezTo>
                      <a:pt x="74" y="184"/>
                      <a:pt x="72" y="185"/>
                      <a:pt x="71" y="187"/>
                    </a:cubicBezTo>
                    <a:cubicBezTo>
                      <a:pt x="28" y="282"/>
                      <a:pt x="28" y="282"/>
                      <a:pt x="28" y="282"/>
                    </a:cubicBezTo>
                    <a:cubicBezTo>
                      <a:pt x="27" y="285"/>
                      <a:pt x="24" y="286"/>
                      <a:pt x="21" y="286"/>
                    </a:cubicBezTo>
                    <a:cubicBezTo>
                      <a:pt x="19" y="286"/>
                      <a:pt x="18" y="286"/>
                      <a:pt x="17" y="286"/>
                    </a:cubicBezTo>
                    <a:cubicBezTo>
                      <a:pt x="13" y="284"/>
                      <a:pt x="10" y="280"/>
                      <a:pt x="11" y="276"/>
                    </a:cubicBezTo>
                    <a:cubicBezTo>
                      <a:pt x="11" y="276"/>
                      <a:pt x="11" y="276"/>
                      <a:pt x="11" y="276"/>
                    </a:cubicBezTo>
                    <a:cubicBezTo>
                      <a:pt x="11" y="275"/>
                      <a:pt x="12" y="274"/>
                      <a:pt x="13" y="272"/>
                    </a:cubicBezTo>
                    <a:cubicBezTo>
                      <a:pt x="14" y="269"/>
                      <a:pt x="15" y="264"/>
                      <a:pt x="17" y="259"/>
                    </a:cubicBezTo>
                    <a:cubicBezTo>
                      <a:pt x="27" y="226"/>
                      <a:pt x="52" y="149"/>
                      <a:pt x="58" y="137"/>
                    </a:cubicBezTo>
                    <a:cubicBezTo>
                      <a:pt x="64" y="125"/>
                      <a:pt x="76" y="112"/>
                      <a:pt x="123" y="112"/>
                    </a:cubicBezTo>
                    <a:cubicBezTo>
                      <a:pt x="169" y="112"/>
                      <a:pt x="181" y="125"/>
                      <a:pt x="187" y="137"/>
                    </a:cubicBezTo>
                    <a:cubicBezTo>
                      <a:pt x="193" y="149"/>
                      <a:pt x="218" y="226"/>
                      <a:pt x="228" y="259"/>
                    </a:cubicBezTo>
                    <a:cubicBezTo>
                      <a:pt x="230" y="264"/>
                      <a:pt x="232" y="269"/>
                      <a:pt x="232" y="272"/>
                    </a:cubicBezTo>
                    <a:cubicBezTo>
                      <a:pt x="233" y="274"/>
                      <a:pt x="234" y="275"/>
                      <a:pt x="234" y="276"/>
                    </a:cubicBezTo>
                    <a:cubicBezTo>
                      <a:pt x="234" y="276"/>
                      <a:pt x="234" y="276"/>
                      <a:pt x="234" y="276"/>
                    </a:cubicBezTo>
                    <a:cubicBezTo>
                      <a:pt x="235" y="280"/>
                      <a:pt x="232" y="284"/>
                      <a:pt x="228" y="286"/>
                    </a:cubicBezTo>
                    <a:close/>
                    <a:moveTo>
                      <a:pt x="123" y="92"/>
                    </a:moveTo>
                    <a:cubicBezTo>
                      <a:pt x="148" y="92"/>
                      <a:pt x="169" y="71"/>
                      <a:pt x="169" y="46"/>
                    </a:cubicBezTo>
                    <a:cubicBezTo>
                      <a:pt x="169" y="20"/>
                      <a:pt x="148" y="0"/>
                      <a:pt x="123" y="0"/>
                    </a:cubicBezTo>
                    <a:cubicBezTo>
                      <a:pt x="97" y="0"/>
                      <a:pt x="76" y="20"/>
                      <a:pt x="76" y="46"/>
                    </a:cubicBezTo>
                    <a:cubicBezTo>
                      <a:pt x="76" y="71"/>
                      <a:pt x="97" y="92"/>
                      <a:pt x="123" y="92"/>
                    </a:cubicBezTo>
                    <a:close/>
                    <a:moveTo>
                      <a:pt x="123" y="9"/>
                    </a:moveTo>
                    <a:cubicBezTo>
                      <a:pt x="143" y="9"/>
                      <a:pt x="159" y="26"/>
                      <a:pt x="159" y="46"/>
                    </a:cubicBezTo>
                    <a:cubicBezTo>
                      <a:pt x="159" y="66"/>
                      <a:pt x="143" y="83"/>
                      <a:pt x="123" y="83"/>
                    </a:cubicBezTo>
                    <a:cubicBezTo>
                      <a:pt x="102" y="83"/>
                      <a:pt x="86" y="66"/>
                      <a:pt x="86" y="46"/>
                    </a:cubicBezTo>
                    <a:cubicBezTo>
                      <a:pt x="86" y="26"/>
                      <a:pt x="102" y="9"/>
                      <a:pt x="123" y="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en-US" sz="2800">
                  <a:solidFill>
                    <a:srgbClr val="ED7D31"/>
                  </a:solidFill>
                </a:endParaRPr>
              </a:p>
            </p:txBody>
          </p:sp>
        </p:grpSp>
      </p:grpSp>
      <p:sp>
        <p:nvSpPr>
          <p:cNvPr id="70" name="Прямоугольник: скругленные углы 3">
            <a:extLst>
              <a:ext uri="{FF2B5EF4-FFF2-40B4-BE49-F238E27FC236}">
                <a16:creationId xmlns="" xmlns:a16="http://schemas.microsoft.com/office/drawing/2014/main" id="{74A0F78A-DE14-4082-A1C0-03DBDC326DC0}"/>
              </a:ext>
            </a:extLst>
          </p:cNvPr>
          <p:cNvSpPr/>
          <p:nvPr/>
        </p:nvSpPr>
        <p:spPr>
          <a:xfrm>
            <a:off x="826130" y="6137797"/>
            <a:ext cx="6587291" cy="272415"/>
          </a:xfrm>
          <a:prstGeom prst="round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ru-RU" sz="1600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* -Дата может быть изменена</a:t>
            </a:r>
            <a:endParaRPr lang="ru-RU" sz="1600" dirty="0"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6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ABBF5152-3A93-4C44-B0D3-148F9E0A9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415445"/>
              </p:ext>
            </p:extLst>
          </p:nvPr>
        </p:nvGraphicFramePr>
        <p:xfrm>
          <a:off x="1055440" y="1700808"/>
          <a:ext cx="8749340" cy="485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1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НАЛОГОВЫЙ КОДЕКС </a:t>
                      </a:r>
                      <a:r>
                        <a:rPr lang="ru-RU" sz="1800" b="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(ФЕДЕРАЛЬНЫЙ ЗАКОН</a:t>
                      </a:r>
                      <a:r>
                        <a:rPr lang="ru-RU" sz="1800" b="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800" b="0" kern="120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КОДЕКС ОБ АДМИНИСТРАТИВНЫХ ПРАВОНАРУШЕНИЯХ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(ФЕДЕРАЛЬНЫЙ</a:t>
                      </a:r>
                      <a:r>
                        <a:rPr lang="ru-RU" sz="1800" b="0" kern="120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ЗАКОН)</a:t>
                      </a:r>
                      <a:endParaRPr lang="ru-RU" sz="1800" b="0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ИЗМЕНЕНИЯ В СЧЕТ-ФАКТУРУ, КНИГИ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ПОКУПОК/ПРОДАЖ, ЖУРНАЛЫ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ВЫСТАВЛЕННЫХ/ПОЛУЧЕННЫХ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(ПОСТАНОВЛЕНИЕ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ПРАВИТЕЛЬСТВА)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НОРМАТИВНОЕ РЕГУЛИРОВАНИЕ,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ПЕРЕЧЕНЬ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ТОВАРОВ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(ПОСТАНОВЛЕНИЕ ПРАВИТЕЛЬСТВА)</a:t>
                      </a: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ЭДО СЧЕТАМИ-ФАКТУРАМ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(ПРИКАЗ МИНФИНА РОССИИ 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kern="120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14-Н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ДОКУМЕНТЫ ПО ПРОСЛЕЖИВАЕМОСТИ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(ПРИКАЗ ФНС РОССИИ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3889" y="645880"/>
            <a:ext cx="1396727" cy="13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8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4005064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Федеральный закон от 09.11.2020 № 371-ФЗ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«О внесении изменений в части первую и вторую Налогового кодекса Российской Федерации и Закон Российской Федерации «О налоговых органах Российской Федерации»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предусматривает внесение новых норм:</a:t>
            </a: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 В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Налоговый кодекс Российской Федерации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в части: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обязанности налогоплательщиков по представлению документов, содержащих реквизиты прослеживаемости (статья 23 Кодекса);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регулирования использования системы прослеживаемости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рамках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камеральных налоговых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проверок (статья 88 Кодекса);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проведения мероприятий налогового контроля (статьи 91, 92 Кодекса);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изменений в счет-фактуре (статья 169 Кодекса).</a:t>
            </a:r>
          </a:p>
          <a:p>
            <a:pPr lvl="0" algn="just" defTabSz="914400">
              <a:spcBef>
                <a:spcPts val="0"/>
              </a:spcBef>
            </a:pPr>
            <a:endParaRPr lang="ru-RU" sz="200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lvl="0" algn="just" defTabSz="914400">
              <a:spcBef>
                <a:spcPts val="0"/>
              </a:spcBef>
            </a:pPr>
            <a:r>
              <a:rPr lang="ru-RU" sz="2000" b="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2. В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Закон Российской Федерации «О налоговых органах Российской Федерации» </a:t>
            </a:r>
            <a:r>
              <a:rPr lang="ru-RU" sz="2000" b="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в части:</a:t>
            </a:r>
          </a:p>
          <a:p>
            <a:pPr lvl="0" algn="just" defTabSz="914400">
              <a:spcBef>
                <a:spcPts val="0"/>
              </a:spcBef>
            </a:pPr>
            <a:r>
              <a:rPr lang="ru-RU" sz="2000" b="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- наделения ФНС России полномочиями оператора национальной системы прослеживаемости.</a:t>
            </a:r>
            <a:endParaRPr lang="ru-RU" sz="2000" b="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3645024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Нормативное регулирование национальной системы прослеживаемости будет осуществляться в соответствии с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постановлением Правительства Российской Федерации «Об утверждении порядка функционирования национальной системы прослеживаемости товаров»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в который войдут нормы: </a:t>
            </a:r>
          </a:p>
          <a:p>
            <a:pPr marL="342900" indent="-342900" algn="just">
              <a:buFontTx/>
              <a:buChar char="-"/>
            </a:pP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понятийный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аппарат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национальной системы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случаи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возобновления и прекращения прослеживаемости;</a:t>
            </a: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обязанности субъектов формирования национальной системы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прослеживаемости.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</a:pPr>
            <a:endParaRPr lang="ru-RU" sz="105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Отдельными проектами нормативными правовыми актами Правительства Российской Федерации так же предусмотрено утверждение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перечня товаров, подлежащих прослеживаемости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критериев отбора товаров в перечень. 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настоящий момент рассматривается включение в перечень товарных позиций, участвующих в эксперименте по апробированию национальной системы прослеживаемости.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7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16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3143672" y="1196752"/>
            <a:ext cx="6696744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r>
              <a:rPr lang="ru-RU" sz="22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Проект изменений </a:t>
            </a:r>
            <a:r>
              <a:rPr lang="ru-RU" sz="2200" b="0" dirty="0">
                <a:solidFill>
                  <a:schemeClr val="tx1"/>
                </a:solidFill>
                <a:latin typeface="Arial Narrow" panose="020B0606020202030204" pitchFamily="34" charset="0"/>
              </a:rPr>
              <a:t>в </a:t>
            </a:r>
            <a:r>
              <a:rPr lang="ru-RU" sz="22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постановление Правительства </a:t>
            </a:r>
            <a:r>
              <a:rPr lang="ru-RU" sz="2200" b="0" dirty="0">
                <a:solidFill>
                  <a:schemeClr val="tx1"/>
                </a:solidFill>
                <a:latin typeface="Arial Narrow" panose="020B0606020202030204" pitchFamily="34" charset="0"/>
              </a:rPr>
              <a:t>№ 1137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6956" y="5762000"/>
            <a:ext cx="1048284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 Narrow" panose="020B0606020202030204" pitchFamily="34" charset="0"/>
              </a:rPr>
              <a:t>общая стоимость </a:t>
            </a:r>
            <a:r>
              <a:rPr lang="ru-RU" sz="1900" dirty="0">
                <a:latin typeface="Arial Narrow" panose="020B0606020202030204" pitchFamily="34" charset="0"/>
              </a:rPr>
              <a:t>товаров, подлежащих прослеживаемости,  </a:t>
            </a:r>
            <a:r>
              <a:rPr lang="ru-RU" sz="1900" dirty="0" smtClean="0">
                <a:latin typeface="Arial Narrow" panose="020B0606020202030204" pitchFamily="34" charset="0"/>
              </a:rPr>
              <a:t>по каждому регистрационному номеру партии товаров из счета-фактуры.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956" y="3584750"/>
            <a:ext cx="1130834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179">
              <a:spcAft>
                <a:spcPts val="1800"/>
              </a:spcAft>
            </a:pPr>
            <a:r>
              <a:rPr lang="ru-RU" sz="1900" b="1" dirty="0">
                <a:latin typeface="Arial Narrow" panose="020B0606020202030204" pitchFamily="34" charset="0"/>
              </a:rPr>
              <a:t>В счет-фактуру дополнительно включены: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28" y="1634604"/>
            <a:ext cx="1146911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179" algn="just">
              <a:spcAft>
                <a:spcPts val="1800"/>
              </a:spcAft>
            </a:pPr>
            <a:r>
              <a:rPr lang="ru-RU" sz="1900" dirty="0">
                <a:latin typeface="Arial Narrow" panose="020B0606020202030204" pitchFamily="34" charset="0"/>
              </a:rPr>
              <a:t>Проект изменений в постановление Правительства Российской федерации от 26.12.2011 № 1137 (ред. от 01.02.2018) "О формах и правилах заполнения (ведения) документов, применяемых при расчетах по налогу на добавленную стоимость" предусматривает внесение в счета-фактуры, </a:t>
            </a:r>
            <a:r>
              <a:rPr lang="ru-RU" sz="1900" dirty="0" smtClean="0">
                <a:latin typeface="Arial Narrow" panose="020B0606020202030204" pitchFamily="34" charset="0"/>
              </a:rPr>
              <a:t>журналы учета полученных и </a:t>
            </a:r>
            <a:r>
              <a:rPr lang="ru-RU" sz="1900" dirty="0">
                <a:latin typeface="Arial Narrow" panose="020B0606020202030204" pitchFamily="34" charset="0"/>
              </a:rPr>
              <a:t>выставленных </a:t>
            </a:r>
            <a:r>
              <a:rPr lang="ru-RU" sz="1900" dirty="0" smtClean="0">
                <a:latin typeface="Arial Narrow" panose="020B0606020202030204" pitchFamily="34" charset="0"/>
              </a:rPr>
              <a:t>счетов-фактур, книги покупок и продаж сведений, используемых в рамках системы прослеживаемости – регистрационного номера партии товаров, количества и единиц измерения используемых в рамках прослеживаемости, и заполняемых только при операциях с прослеживаемыми товарами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6956" y="3933056"/>
            <a:ext cx="1048284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 Narrow" panose="020B0606020202030204" pitchFamily="34" charset="0"/>
              </a:rPr>
              <a:t>порядковый номер записи </a:t>
            </a:r>
            <a:r>
              <a:rPr lang="ru-RU" sz="1900" dirty="0">
                <a:latin typeface="Arial Narrow" panose="020B0606020202030204" pitchFamily="34" charset="0"/>
              </a:rPr>
              <a:t>поставляемых (отгруженных) товаров (описание выполненных работ, оказанных услуг), переданных имущественных </a:t>
            </a:r>
            <a:r>
              <a:rPr lang="ru-RU" sz="1900" dirty="0" smtClean="0">
                <a:latin typeface="Arial Narrow" panose="020B0606020202030204" pitchFamily="34" charset="0"/>
              </a:rPr>
              <a:t>прав;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 Narrow" panose="020B0606020202030204" pitchFamily="34" charset="0"/>
              </a:rPr>
              <a:t>реквизиты документов </a:t>
            </a:r>
            <a:r>
              <a:rPr lang="ru-RU" sz="1900" dirty="0">
                <a:latin typeface="Arial Narrow" panose="020B0606020202030204" pitchFamily="34" charset="0"/>
              </a:rPr>
              <a:t>(порядковый номер и дата составления) одного или нескольких документов об отгрузке (передаче) товаров (работ, услуг), имущественных </a:t>
            </a:r>
            <a:r>
              <a:rPr lang="ru-RU" sz="1900" dirty="0" smtClean="0">
                <a:latin typeface="Arial Narrow" panose="020B0606020202030204" pitchFamily="34" charset="0"/>
              </a:rPr>
              <a:t>прав.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6955" y="5405701"/>
            <a:ext cx="1130834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179">
              <a:spcAft>
                <a:spcPts val="1800"/>
              </a:spcAft>
            </a:pPr>
            <a:r>
              <a:rPr lang="ru-RU" sz="1900" b="1" dirty="0">
                <a:latin typeface="Arial Narrow" panose="020B0606020202030204" pitchFamily="34" charset="0"/>
              </a:rPr>
              <a:t>В журналы и книги дополнительно включены:</a:t>
            </a:r>
          </a:p>
        </p:txBody>
      </p:sp>
    </p:spTree>
    <p:extLst>
      <p:ext uri="{BB962C8B-B14F-4D97-AF65-F5344CB8AC3E}">
        <p14:creationId xmlns:p14="http://schemas.microsoft.com/office/powerpoint/2010/main" xmlns="" val="40979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4230974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Разработанные нормы ответственности за нарушение законодательства по прослеживаемости войдут в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Кодекс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Российской Федерации об административных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правонарушениях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предусматривают ответственность в части:</a:t>
            </a: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Непредставления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налоговому органу отчета об операциях с товарами, подлежащими прослеживаемости, и (или) документов по операциям с товарами, подлежащими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 (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ожидаемый срок вступления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в силу 1 июля 2022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года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Неотражения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неполного отражения, искажения)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сведений о товарах, подлежащих прослеживаемости, в счете-фактуре и (или)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УПД (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ожидаемый срок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вступления в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силу 1 июля 2022 года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Непредставления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операторами электронного документооборота счетов-фактур 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УПД,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содержащих регистрационные номера партии товара, подлежащего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ожидаемый срок вступления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силу 1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января 2023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года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just" defTabSz="914400">
              <a:spcBef>
                <a:spcPts val="0"/>
              </a:spcBef>
            </a:pPr>
            <a:endParaRPr lang="ru-RU" sz="200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9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18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4221088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Минюстом России 12.03.2021 зарегистрирован приказ Минфина России от 05.02.2021 № 14н «Об утверждении порядка выставления и получения счетов-фактур в электронной форме по телекоммуникационным каналам связи с применением усиленной квалифицированной электронной подписи» предусматривающий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новые нормы электронного документооборота счетами-фактурам, содержащими сведения о товарах, подлежащих прослеживаемости:</a:t>
            </a:r>
          </a:p>
          <a:p>
            <a:pPr algn="ctr"/>
            <a:endParaRPr lang="ru-RU" sz="2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порядка выставления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получения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счетов-фактур в электронной форме по телекоммуникационным каналам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связи;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применение средств шифрования;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порядка выставления и получения исправленных и корректировочных счетов-фактур в электронной форме по телекоммуникационным каналам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связи;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порядка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проверки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внесения изменений в счет-фактуру в электронной форме.</a:t>
            </a:r>
          </a:p>
          <a:p>
            <a:pPr lvl="0" algn="just" defTabSz="914400">
              <a:spcBef>
                <a:spcPts val="0"/>
              </a:spcBef>
            </a:pPr>
            <a:endParaRPr lang="ru-RU" sz="200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3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19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911424" y="3645024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 проект приказа ФНС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России «Об утверждении форм, порядков их заполнения, форматов и порядков представления документов для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прослеживаемости» предусматривающий введение отчетности для целей прослеживаемости:</a:t>
            </a: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Уведомления о ввозе  товаров, подлежащих прослеживаемости, с территории другого государства-члена Евразийского экономического союза на территорию Российской Федерации и иные территории, находящиеся под ее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юрисдикцией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 перемещении товаров, подлежащих прослеживаемости, с территории Российской Федерации на территорию другого государства – члена Евразийского экономического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союза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об имеющихся остатках товаров, подлежащих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Отчета об операциях с товарами, подлежащими прослеживаемости</a:t>
            </a: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8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СОГЛАШЕНИЕ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МЕХАНИЗМЕ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79376" y="1772816"/>
            <a:ext cx="6048672" cy="3528392"/>
            <a:chOff x="3724591" y="2264149"/>
            <a:chExt cx="4735841" cy="247935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24591" y="2264149"/>
              <a:ext cx="4735841" cy="2479352"/>
            </a:xfrm>
            <a:prstGeom prst="rect">
              <a:avLst/>
            </a:prstGeom>
            <a:ln>
              <a:solidFill>
                <a:srgbClr val="275791"/>
              </a:solidFill>
            </a:ln>
          </p:spPr>
        </p:pic>
        <p:sp>
          <p:nvSpPr>
            <p:cNvPr id="14" name="Овал 13"/>
            <p:cNvSpPr/>
            <p:nvPr/>
          </p:nvSpPr>
          <p:spPr>
            <a:xfrm>
              <a:off x="5436096" y="2654746"/>
              <a:ext cx="216024" cy="216024"/>
            </a:xfrm>
            <a:prstGeom prst="ellipse">
              <a:avLst/>
            </a:prstGeom>
            <a:ln>
              <a:solidFill>
                <a:srgbClr val="27579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30531" y="3961645"/>
              <a:ext cx="216024" cy="21602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275791"/>
              </a:solidFill>
            </a:ln>
            <a:effectLst>
              <a:glow rad="1016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236296" y="3395813"/>
              <a:ext cx="216024" cy="216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27579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7" name="Скругленная соединительная линия 16"/>
            <p:cNvCxnSpPr>
              <a:stCxn id="15" idx="2"/>
              <a:endCxn id="16" idx="4"/>
            </p:cNvCxnSpPr>
            <p:nvPr/>
          </p:nvCxnSpPr>
          <p:spPr>
            <a:xfrm rot="10800000">
              <a:off x="7344309" y="3611837"/>
              <a:ext cx="886223" cy="457820"/>
            </a:xfrm>
            <a:prstGeom prst="curvedConnector2">
              <a:avLst/>
            </a:prstGeom>
            <a:ln w="12700">
              <a:solidFill>
                <a:srgbClr val="275791"/>
              </a:solidFill>
              <a:prstDash val="solid"/>
              <a:tailEnd type="triangle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Скругленная соединительная линия 17"/>
            <p:cNvCxnSpPr>
              <a:stCxn id="16" idx="0"/>
            </p:cNvCxnSpPr>
            <p:nvPr/>
          </p:nvCxnSpPr>
          <p:spPr>
            <a:xfrm rot="16200000" flipV="1">
              <a:off x="6193330" y="2244835"/>
              <a:ext cx="609768" cy="1692188"/>
            </a:xfrm>
            <a:prstGeom prst="curvedConnector2">
              <a:avLst/>
            </a:prstGeom>
            <a:ln w="12700">
              <a:solidFill>
                <a:srgbClr val="275791"/>
              </a:solidFill>
              <a:prstDash val="solid"/>
              <a:tailEnd type="triangle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/>
            <a:srcRect l="65060" t="54773" r="33900" b="42247"/>
            <a:stretch/>
          </p:blipFill>
          <p:spPr>
            <a:xfrm>
              <a:off x="8026458" y="3664000"/>
              <a:ext cx="166644" cy="268550"/>
            </a:xfrm>
            <a:prstGeom prst="rect">
              <a:avLst/>
            </a:prstGeom>
            <a:ln w="3175">
              <a:solidFill>
                <a:srgbClr val="27579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/>
            <a:srcRect l="65060" t="54773" r="33900" b="42247"/>
            <a:stretch/>
          </p:blipFill>
          <p:spPr>
            <a:xfrm>
              <a:off x="7351310" y="3006282"/>
              <a:ext cx="174692" cy="281520"/>
            </a:xfrm>
            <a:prstGeom prst="rect">
              <a:avLst/>
            </a:prstGeom>
            <a:ln w="3175">
              <a:solidFill>
                <a:srgbClr val="27579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  <p:sp>
          <p:nvSpPr>
            <p:cNvPr id="21" name="Выноска 2 20"/>
            <p:cNvSpPr/>
            <p:nvPr/>
          </p:nvSpPr>
          <p:spPr>
            <a:xfrm>
              <a:off x="4535706" y="2487836"/>
              <a:ext cx="737323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Беларусь</a:t>
              </a:r>
              <a:endParaRPr lang="ru-RU" sz="1100" dirty="0"/>
            </a:p>
          </p:txBody>
        </p:sp>
        <p:sp>
          <p:nvSpPr>
            <p:cNvPr id="22" name="Выноска 2 21"/>
            <p:cNvSpPr/>
            <p:nvPr/>
          </p:nvSpPr>
          <p:spPr>
            <a:xfrm>
              <a:off x="6892018" y="2334449"/>
              <a:ext cx="737323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Россия</a:t>
              </a:r>
              <a:endParaRPr lang="ru-RU" sz="1100" dirty="0"/>
            </a:p>
          </p:txBody>
        </p:sp>
        <p:sp>
          <p:nvSpPr>
            <p:cNvPr id="23" name="Выноска 2 22"/>
            <p:cNvSpPr/>
            <p:nvPr/>
          </p:nvSpPr>
          <p:spPr>
            <a:xfrm>
              <a:off x="5868144" y="3147042"/>
              <a:ext cx="792088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Казахстан</a:t>
              </a:r>
              <a:endParaRPr lang="ru-RU" sz="1100" dirty="0"/>
            </a:p>
          </p:txBody>
        </p:sp>
        <p:sp>
          <p:nvSpPr>
            <p:cNvPr id="24" name="Выноска 2 23"/>
            <p:cNvSpPr/>
            <p:nvPr/>
          </p:nvSpPr>
          <p:spPr>
            <a:xfrm>
              <a:off x="4397793" y="3949553"/>
              <a:ext cx="792088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Армения</a:t>
              </a:r>
              <a:endParaRPr lang="ru-RU" sz="1100" dirty="0"/>
            </a:p>
          </p:txBody>
        </p:sp>
        <p:sp>
          <p:nvSpPr>
            <p:cNvPr id="25" name="Выноска 2 24"/>
            <p:cNvSpPr/>
            <p:nvPr/>
          </p:nvSpPr>
          <p:spPr>
            <a:xfrm>
              <a:off x="7377073" y="4094214"/>
              <a:ext cx="735029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Киргизия</a:t>
              </a:r>
              <a:endParaRPr lang="ru-RU" sz="1100" dirty="0"/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8491F5D-77A7-4FC9-B787-E7A544027A81}"/>
              </a:ext>
            </a:extLst>
          </p:cNvPr>
          <p:cNvSpPr/>
          <p:nvPr/>
        </p:nvSpPr>
        <p:spPr>
          <a:xfrm>
            <a:off x="6647970" y="1661621"/>
            <a:ext cx="4848629" cy="480131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470A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ПОДПИСАНО 29.05.2019 В Г. НУР-СУЛТАНЕ*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ЯВЛЯЕТСЯ МЕТОДОЛОГИЧЕСКОЙ ОСНОВОЙ ФУНКЦИОНИРОВАНИЯ ЕДИНОЙ СИСТЕМЫ ПРОСЛЕЖИВАЕМОСТИ ТОВАРОВ, ВВОЗИМЫХ НА ТЕРРИТОРИЮ ГОСУДАРСТВ-ЧЛЕНОВ ЕВРАЗИЙСКОГО ЭКОНОМИЧЕСКОГО СОЮЗА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СОГЛАШЕНИЕ ПРЕДУСМАТРИВАЕТ СОЗДАНИЕ ДВУХ СЕГМЕНТОВ СИСТЕМЫ: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1)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ВНЕШНЕГО СЕГМЕНТА ПРОСЛЕЖИВАЕМОСТИ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(НАДНАЦИОНАЛЬНАЯ СИСТЕМА ПРОСЛЕЖИВАЕМОСТИ)</a:t>
            </a:r>
          </a:p>
          <a:p>
            <a:pPr defTabSz="1824145"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2)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НАЦИОНАЛЬНОГО СЕГМЕНТА ПРОСЛЕЖИВАЕМОСТИ 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(НАЦИОНАЛЬНАЯ СИСТЕМА ПРОСЛЕЖИВАЕМОСТИ)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3">
            <a:extLst>
              <a:ext uri="{FF2B5EF4-FFF2-40B4-BE49-F238E27FC236}">
                <a16:creationId xmlns="" xmlns:a16="http://schemas.microsoft.com/office/drawing/2014/main" id="{74A0F78A-DE14-4082-A1C0-03DBDC326DC0}"/>
              </a:ext>
            </a:extLst>
          </p:cNvPr>
          <p:cNvSpPr/>
          <p:nvPr/>
        </p:nvSpPr>
        <p:spPr>
          <a:xfrm>
            <a:off x="695400" y="5420067"/>
            <a:ext cx="5952570" cy="817245"/>
          </a:xfrm>
          <a:prstGeom prst="roundRect">
            <a:avLst/>
          </a:prstGeom>
          <a:solidFill>
            <a:srgbClr val="28BDD6"/>
          </a:solidFill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* СОГЛАШЕНИЕ О МЕХАНИЗМЕ ПРОСЛЕЖИВАЕМОСТИ ТОВАРОВ, ВВЕЗЕННЫХ НА ТАМОЖЕННУЮ ТЕРРИТОРИЮ ЕВРАЗИЙСКОГО ЭКОНОМИЧЕСКОГО СОЮЗА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8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СЕРВИСЫ НАЦИОНАЛЬНОЙ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СИСТЕМЫ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20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8491F5D-77A7-4FC9-B787-E7A544027A81}"/>
              </a:ext>
            </a:extLst>
          </p:cNvPr>
          <p:cNvSpPr/>
          <p:nvPr/>
        </p:nvSpPr>
        <p:spPr>
          <a:xfrm>
            <a:off x="2999656" y="2420432"/>
            <a:ext cx="5760640" cy="150810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коду ТН ВЭД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коду ОКПД 2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наименованию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номеру декларации на товары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получение полного перечня прослеживаемых товаров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8491F5D-77A7-4FC9-B787-E7A544027A81}"/>
              </a:ext>
            </a:extLst>
          </p:cNvPr>
          <p:cNvSpPr/>
          <p:nvPr/>
        </p:nvSpPr>
        <p:spPr>
          <a:xfrm>
            <a:off x="4244488" y="5455128"/>
            <a:ext cx="5430267" cy="4001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регистрационному номеру партии товара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43472" y="1988840"/>
            <a:ext cx="3096344" cy="4109059"/>
            <a:chOff x="1087457" y="1242918"/>
            <a:chExt cx="2151938" cy="2806225"/>
          </a:xfrm>
        </p:grpSpPr>
        <p:sp>
          <p:nvSpPr>
            <p:cNvPr id="7" name="Прямоугольник 6"/>
            <p:cNvSpPr/>
            <p:nvPr/>
          </p:nvSpPr>
          <p:spPr>
            <a:xfrm rot="3600334">
              <a:off x="737221" y="2519450"/>
              <a:ext cx="2735387" cy="324000"/>
            </a:xfrm>
            <a:prstGeom prst="rect">
              <a:avLst/>
            </a:prstGeom>
            <a:gradFill flip="none" rotWithShape="0">
              <a:gsLst>
                <a:gs pos="900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3754" y="1473221"/>
              <a:ext cx="622015" cy="622015"/>
            </a:xfrm>
            <a:prstGeom prst="rect">
              <a:avLst/>
            </a:prstGeom>
          </p:spPr>
          <p:txBody>
            <a:bodyPr vert="horz" wrap="none" lIns="70953" tIns="35477" rIns="70953" bIns="35477" rtlCol="0" anchor="ctr">
              <a:normAutofit/>
            </a:bodyPr>
            <a:lstStyle/>
            <a:p>
              <a:pPr defTabSz="709487"/>
              <a:endParaRPr lang="ru-RU" sz="3265" b="1" dirty="0">
                <a:solidFill>
                  <a:srgbClr val="005AA9"/>
                </a:solidFill>
                <a:latin typeface="Calibri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087457" y="1242918"/>
              <a:ext cx="788311" cy="788311"/>
              <a:chOff x="1087457" y="1242918"/>
              <a:chExt cx="788311" cy="788311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087457" y="1242918"/>
                <a:ext cx="788311" cy="78831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endParaRPr lang="ru-RU" b="1" dirty="0" smtClean="0">
                  <a:solidFill>
                    <a:srgbClr val="0099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81034" y="1296057"/>
                <a:ext cx="494791" cy="622015"/>
              </a:xfrm>
              <a:prstGeom prst="rect">
                <a:avLst/>
              </a:prstGeom>
            </p:spPr>
            <p:txBody>
              <a:bodyPr wrap="none" lIns="70953" tIns="35477" rIns="70953" bIns="35477" anchor="ctr"/>
              <a:lstStyle/>
              <a:p>
                <a:pPr defTabSz="709487">
                  <a:defRPr/>
                </a:pPr>
                <a:endParaRPr lang="ru-RU" sz="4081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="" xmlns:a16="http://schemas.microsoft.com/office/drawing/2014/main" id="{9D0BABEF-004A-4DB9-82DD-EFF27D645D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550" y="1383226"/>
                <a:ext cx="575235" cy="476755"/>
              </a:xfrm>
              <a:custGeom>
                <a:avLst/>
                <a:gdLst>
                  <a:gd name="T0" fmla="*/ 537 w 587"/>
                  <a:gd name="T1" fmla="*/ 74 h 569"/>
                  <a:gd name="T2" fmla="*/ 530 w 587"/>
                  <a:gd name="T3" fmla="*/ 0 h 569"/>
                  <a:gd name="T4" fmla="*/ 293 w 587"/>
                  <a:gd name="T5" fmla="*/ 71 h 569"/>
                  <a:gd name="T6" fmla="*/ 56 w 587"/>
                  <a:gd name="T7" fmla="*/ 0 h 569"/>
                  <a:gd name="T8" fmla="*/ 49 w 587"/>
                  <a:gd name="T9" fmla="*/ 74 h 569"/>
                  <a:gd name="T10" fmla="*/ 0 w 587"/>
                  <a:gd name="T11" fmla="*/ 102 h 569"/>
                  <a:gd name="T12" fmla="*/ 28 w 587"/>
                  <a:gd name="T13" fmla="*/ 537 h 569"/>
                  <a:gd name="T14" fmla="*/ 293 w 587"/>
                  <a:gd name="T15" fmla="*/ 569 h 569"/>
                  <a:gd name="T16" fmla="*/ 558 w 587"/>
                  <a:gd name="T17" fmla="*/ 537 h 569"/>
                  <a:gd name="T18" fmla="*/ 587 w 587"/>
                  <a:gd name="T19" fmla="*/ 102 h 569"/>
                  <a:gd name="T20" fmla="*/ 523 w 587"/>
                  <a:gd name="T21" fmla="*/ 14 h 569"/>
                  <a:gd name="T22" fmla="*/ 516 w 587"/>
                  <a:gd name="T23" fmla="*/ 439 h 569"/>
                  <a:gd name="T24" fmla="*/ 300 w 587"/>
                  <a:gd name="T25" fmla="*/ 83 h 569"/>
                  <a:gd name="T26" fmla="*/ 523 w 587"/>
                  <a:gd name="T27" fmla="*/ 14 h 569"/>
                  <a:gd name="T28" fmla="*/ 71 w 587"/>
                  <a:gd name="T29" fmla="*/ 14 h 569"/>
                  <a:gd name="T30" fmla="*/ 286 w 587"/>
                  <a:gd name="T31" fmla="*/ 479 h 569"/>
                  <a:gd name="T32" fmla="*/ 63 w 587"/>
                  <a:gd name="T33" fmla="*/ 439 h 569"/>
                  <a:gd name="T34" fmla="*/ 573 w 587"/>
                  <a:gd name="T35" fmla="*/ 508 h 569"/>
                  <a:gd name="T36" fmla="*/ 353 w 587"/>
                  <a:gd name="T37" fmla="*/ 523 h 569"/>
                  <a:gd name="T38" fmla="*/ 293 w 587"/>
                  <a:gd name="T39" fmla="*/ 555 h 569"/>
                  <a:gd name="T40" fmla="*/ 234 w 587"/>
                  <a:gd name="T41" fmla="*/ 523 h 569"/>
                  <a:gd name="T42" fmla="*/ 14 w 587"/>
                  <a:gd name="T43" fmla="*/ 508 h 569"/>
                  <a:gd name="T44" fmla="*/ 28 w 587"/>
                  <a:gd name="T45" fmla="*/ 88 h 569"/>
                  <a:gd name="T46" fmla="*/ 49 w 587"/>
                  <a:gd name="T47" fmla="*/ 446 h 569"/>
                  <a:gd name="T48" fmla="*/ 71 w 587"/>
                  <a:gd name="T49" fmla="*/ 453 h 569"/>
                  <a:gd name="T50" fmla="*/ 289 w 587"/>
                  <a:gd name="T51" fmla="*/ 498 h 569"/>
                  <a:gd name="T52" fmla="*/ 291 w 587"/>
                  <a:gd name="T53" fmla="*/ 498 h 569"/>
                  <a:gd name="T54" fmla="*/ 293 w 587"/>
                  <a:gd name="T55" fmla="*/ 499 h 569"/>
                  <a:gd name="T56" fmla="*/ 296 w 587"/>
                  <a:gd name="T57" fmla="*/ 498 h 569"/>
                  <a:gd name="T58" fmla="*/ 297 w 587"/>
                  <a:gd name="T59" fmla="*/ 498 h 569"/>
                  <a:gd name="T60" fmla="*/ 516 w 587"/>
                  <a:gd name="T61" fmla="*/ 453 h 569"/>
                  <a:gd name="T62" fmla="*/ 537 w 587"/>
                  <a:gd name="T63" fmla="*/ 446 h 569"/>
                  <a:gd name="T64" fmla="*/ 558 w 587"/>
                  <a:gd name="T65" fmla="*/ 88 h 569"/>
                  <a:gd name="T66" fmla="*/ 573 w 587"/>
                  <a:gd name="T67" fmla="*/ 50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87" h="569">
                    <a:moveTo>
                      <a:pt x="558" y="74"/>
                    </a:moveTo>
                    <a:cubicBezTo>
                      <a:pt x="537" y="74"/>
                      <a:pt x="537" y="74"/>
                      <a:pt x="537" y="74"/>
                    </a:cubicBezTo>
                    <a:cubicBezTo>
                      <a:pt x="537" y="7"/>
                      <a:pt x="537" y="7"/>
                      <a:pt x="537" y="7"/>
                    </a:cubicBezTo>
                    <a:cubicBezTo>
                      <a:pt x="537" y="3"/>
                      <a:pt x="534" y="0"/>
                      <a:pt x="530" y="0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62" y="0"/>
                      <a:pt x="364" y="0"/>
                      <a:pt x="293" y="71"/>
                    </a:cubicBezTo>
                    <a:cubicBezTo>
                      <a:pt x="222" y="0"/>
                      <a:pt x="124" y="0"/>
                      <a:pt x="7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12" y="74"/>
                      <a:pt x="0" y="86"/>
                      <a:pt x="0" y="102"/>
                    </a:cubicBezTo>
                    <a:cubicBezTo>
                      <a:pt x="0" y="508"/>
                      <a:pt x="0" y="508"/>
                      <a:pt x="0" y="508"/>
                    </a:cubicBezTo>
                    <a:cubicBezTo>
                      <a:pt x="0" y="524"/>
                      <a:pt x="12" y="537"/>
                      <a:pt x="28" y="537"/>
                    </a:cubicBezTo>
                    <a:cubicBezTo>
                      <a:pt x="230" y="537"/>
                      <a:pt x="230" y="537"/>
                      <a:pt x="230" y="537"/>
                    </a:cubicBezTo>
                    <a:cubicBezTo>
                      <a:pt x="242" y="556"/>
                      <a:pt x="267" y="569"/>
                      <a:pt x="293" y="569"/>
                    </a:cubicBezTo>
                    <a:cubicBezTo>
                      <a:pt x="320" y="569"/>
                      <a:pt x="344" y="556"/>
                      <a:pt x="357" y="537"/>
                    </a:cubicBezTo>
                    <a:cubicBezTo>
                      <a:pt x="558" y="537"/>
                      <a:pt x="558" y="537"/>
                      <a:pt x="558" y="537"/>
                    </a:cubicBezTo>
                    <a:cubicBezTo>
                      <a:pt x="574" y="537"/>
                      <a:pt x="587" y="524"/>
                      <a:pt x="587" y="508"/>
                    </a:cubicBezTo>
                    <a:cubicBezTo>
                      <a:pt x="587" y="102"/>
                      <a:pt x="587" y="102"/>
                      <a:pt x="587" y="102"/>
                    </a:cubicBezTo>
                    <a:cubicBezTo>
                      <a:pt x="587" y="86"/>
                      <a:pt x="574" y="74"/>
                      <a:pt x="558" y="74"/>
                    </a:cubicBezTo>
                    <a:close/>
                    <a:moveTo>
                      <a:pt x="523" y="14"/>
                    </a:moveTo>
                    <a:cubicBezTo>
                      <a:pt x="523" y="439"/>
                      <a:pt x="523" y="439"/>
                      <a:pt x="523" y="439"/>
                    </a:cubicBezTo>
                    <a:cubicBezTo>
                      <a:pt x="516" y="439"/>
                      <a:pt x="516" y="439"/>
                      <a:pt x="516" y="439"/>
                    </a:cubicBezTo>
                    <a:cubicBezTo>
                      <a:pt x="464" y="439"/>
                      <a:pt x="370" y="439"/>
                      <a:pt x="300" y="479"/>
                    </a:cubicBezTo>
                    <a:cubicBezTo>
                      <a:pt x="300" y="83"/>
                      <a:pt x="300" y="83"/>
                      <a:pt x="300" y="83"/>
                    </a:cubicBezTo>
                    <a:cubicBezTo>
                      <a:pt x="367" y="14"/>
                      <a:pt x="463" y="14"/>
                      <a:pt x="516" y="14"/>
                    </a:cubicBezTo>
                    <a:lnTo>
                      <a:pt x="523" y="14"/>
                    </a:lnTo>
                    <a:close/>
                    <a:moveTo>
                      <a:pt x="63" y="14"/>
                    </a:moveTo>
                    <a:cubicBezTo>
                      <a:pt x="71" y="14"/>
                      <a:pt x="71" y="14"/>
                      <a:pt x="71" y="14"/>
                    </a:cubicBezTo>
                    <a:cubicBezTo>
                      <a:pt x="123" y="14"/>
                      <a:pt x="219" y="14"/>
                      <a:pt x="286" y="83"/>
                    </a:cubicBezTo>
                    <a:cubicBezTo>
                      <a:pt x="286" y="479"/>
                      <a:pt x="286" y="479"/>
                      <a:pt x="286" y="479"/>
                    </a:cubicBezTo>
                    <a:cubicBezTo>
                      <a:pt x="216" y="439"/>
                      <a:pt x="122" y="439"/>
                      <a:pt x="71" y="439"/>
                    </a:cubicBezTo>
                    <a:cubicBezTo>
                      <a:pt x="63" y="439"/>
                      <a:pt x="63" y="439"/>
                      <a:pt x="63" y="439"/>
                    </a:cubicBezTo>
                    <a:lnTo>
                      <a:pt x="63" y="14"/>
                    </a:lnTo>
                    <a:close/>
                    <a:moveTo>
                      <a:pt x="573" y="508"/>
                    </a:moveTo>
                    <a:cubicBezTo>
                      <a:pt x="573" y="516"/>
                      <a:pt x="566" y="523"/>
                      <a:pt x="558" y="523"/>
                    </a:cubicBezTo>
                    <a:cubicBezTo>
                      <a:pt x="353" y="523"/>
                      <a:pt x="353" y="523"/>
                      <a:pt x="353" y="523"/>
                    </a:cubicBezTo>
                    <a:cubicBezTo>
                      <a:pt x="350" y="523"/>
                      <a:pt x="348" y="524"/>
                      <a:pt x="346" y="526"/>
                    </a:cubicBezTo>
                    <a:cubicBezTo>
                      <a:pt x="337" y="544"/>
                      <a:pt x="316" y="555"/>
                      <a:pt x="293" y="555"/>
                    </a:cubicBezTo>
                    <a:cubicBezTo>
                      <a:pt x="270" y="555"/>
                      <a:pt x="249" y="544"/>
                      <a:pt x="240" y="526"/>
                    </a:cubicBezTo>
                    <a:cubicBezTo>
                      <a:pt x="239" y="524"/>
                      <a:pt x="236" y="523"/>
                      <a:pt x="234" y="523"/>
                    </a:cubicBezTo>
                    <a:cubicBezTo>
                      <a:pt x="28" y="523"/>
                      <a:pt x="28" y="523"/>
                      <a:pt x="28" y="523"/>
                    </a:cubicBezTo>
                    <a:cubicBezTo>
                      <a:pt x="20" y="523"/>
                      <a:pt x="14" y="516"/>
                      <a:pt x="14" y="50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4" y="94"/>
                      <a:pt x="20" y="88"/>
                      <a:pt x="28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446"/>
                      <a:pt x="49" y="446"/>
                      <a:pt x="49" y="446"/>
                    </a:cubicBezTo>
                    <a:cubicBezTo>
                      <a:pt x="49" y="450"/>
                      <a:pt x="52" y="453"/>
                      <a:pt x="56" y="453"/>
                    </a:cubicBezTo>
                    <a:cubicBezTo>
                      <a:pt x="71" y="453"/>
                      <a:pt x="71" y="453"/>
                      <a:pt x="71" y="453"/>
                    </a:cubicBezTo>
                    <a:cubicBezTo>
                      <a:pt x="123" y="453"/>
                      <a:pt x="222" y="453"/>
                      <a:pt x="289" y="498"/>
                    </a:cubicBezTo>
                    <a:cubicBezTo>
                      <a:pt x="289" y="498"/>
                      <a:pt x="289" y="498"/>
                      <a:pt x="289" y="498"/>
                    </a:cubicBezTo>
                    <a:cubicBezTo>
                      <a:pt x="290" y="498"/>
                      <a:pt x="290" y="498"/>
                      <a:pt x="290" y="498"/>
                    </a:cubicBezTo>
                    <a:cubicBezTo>
                      <a:pt x="290" y="498"/>
                      <a:pt x="290" y="498"/>
                      <a:pt x="291" y="498"/>
                    </a:cubicBezTo>
                    <a:cubicBezTo>
                      <a:pt x="291" y="498"/>
                      <a:pt x="291" y="499"/>
                      <a:pt x="291" y="499"/>
                    </a:cubicBezTo>
                    <a:cubicBezTo>
                      <a:pt x="292" y="499"/>
                      <a:pt x="292" y="499"/>
                      <a:pt x="293" y="499"/>
                    </a:cubicBezTo>
                    <a:cubicBezTo>
                      <a:pt x="294" y="499"/>
                      <a:pt x="294" y="499"/>
                      <a:pt x="295" y="499"/>
                    </a:cubicBezTo>
                    <a:cubicBezTo>
                      <a:pt x="295" y="499"/>
                      <a:pt x="295" y="498"/>
                      <a:pt x="296" y="498"/>
                    </a:cubicBezTo>
                    <a:cubicBezTo>
                      <a:pt x="296" y="498"/>
                      <a:pt x="296" y="498"/>
                      <a:pt x="296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364" y="453"/>
                      <a:pt x="463" y="453"/>
                      <a:pt x="516" y="453"/>
                    </a:cubicBezTo>
                    <a:cubicBezTo>
                      <a:pt x="530" y="453"/>
                      <a:pt x="530" y="453"/>
                      <a:pt x="530" y="453"/>
                    </a:cubicBezTo>
                    <a:cubicBezTo>
                      <a:pt x="534" y="453"/>
                      <a:pt x="537" y="450"/>
                      <a:pt x="537" y="446"/>
                    </a:cubicBezTo>
                    <a:cubicBezTo>
                      <a:pt x="537" y="88"/>
                      <a:pt x="537" y="88"/>
                      <a:pt x="537" y="88"/>
                    </a:cubicBezTo>
                    <a:cubicBezTo>
                      <a:pt x="558" y="88"/>
                      <a:pt x="558" y="88"/>
                      <a:pt x="558" y="88"/>
                    </a:cubicBezTo>
                    <a:cubicBezTo>
                      <a:pt x="566" y="88"/>
                      <a:pt x="573" y="94"/>
                      <a:pt x="573" y="102"/>
                    </a:cubicBezTo>
                    <a:lnTo>
                      <a:pt x="573" y="50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16725" y="1609843"/>
              <a:ext cx="959104" cy="456019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algn="ctr" defTabSz="1043056" eaLnBrk="1" fontAlgn="auto" hangingPunct="1"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abic Typesetting" panose="03020402040406030203" pitchFamily="66" charset="-78"/>
                  <a:ea typeface="Roboto Condensed" panose="020B0604020202020204" charset="0"/>
                  <a:cs typeface="Arabic Typesetting" panose="03020402040406030203" pitchFamily="66" charset="-78"/>
                </a:rPr>
                <a:t>i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  <a:p>
              <a:pPr algn="ctr" defTabSz="1043056" eaLnBrk="1" fontAlgn="auto" hangingPunct="1">
                <a:lnSpc>
                  <a:spcPct val="150000"/>
                </a:lnSpc>
                <a:spcAft>
                  <a:spcPts val="0"/>
                </a:spcAft>
              </a:pPr>
              <a:endPara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251023" y="3223599"/>
              <a:ext cx="788311" cy="788311"/>
              <a:chOff x="1087457" y="1242918"/>
              <a:chExt cx="788311" cy="788311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087457" y="1242918"/>
                <a:ext cx="788311" cy="78831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endParaRPr lang="ru-RU" b="1" dirty="0" smtClean="0">
                  <a:solidFill>
                    <a:srgbClr val="0099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81034" y="1296057"/>
                <a:ext cx="494791" cy="622015"/>
              </a:xfrm>
              <a:prstGeom prst="rect">
                <a:avLst/>
              </a:prstGeom>
            </p:spPr>
            <p:txBody>
              <a:bodyPr wrap="none" lIns="70953" tIns="35477" rIns="70953" bIns="35477" anchor="ctr"/>
              <a:lstStyle/>
              <a:p>
                <a:pPr defTabSz="709487">
                  <a:defRPr/>
                </a:pPr>
                <a:endParaRPr lang="ru-RU" sz="4081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15" name="Freeform 21">
                <a:extLst>
                  <a:ext uri="{FF2B5EF4-FFF2-40B4-BE49-F238E27FC236}">
                    <a16:creationId xmlns="" xmlns:a16="http://schemas.microsoft.com/office/drawing/2014/main" id="{9D0BABEF-004A-4DB9-82DD-EFF27D645D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550" y="1383226"/>
                <a:ext cx="575235" cy="476755"/>
              </a:xfrm>
              <a:custGeom>
                <a:avLst/>
                <a:gdLst>
                  <a:gd name="T0" fmla="*/ 537 w 587"/>
                  <a:gd name="T1" fmla="*/ 74 h 569"/>
                  <a:gd name="T2" fmla="*/ 530 w 587"/>
                  <a:gd name="T3" fmla="*/ 0 h 569"/>
                  <a:gd name="T4" fmla="*/ 293 w 587"/>
                  <a:gd name="T5" fmla="*/ 71 h 569"/>
                  <a:gd name="T6" fmla="*/ 56 w 587"/>
                  <a:gd name="T7" fmla="*/ 0 h 569"/>
                  <a:gd name="T8" fmla="*/ 49 w 587"/>
                  <a:gd name="T9" fmla="*/ 74 h 569"/>
                  <a:gd name="T10" fmla="*/ 0 w 587"/>
                  <a:gd name="T11" fmla="*/ 102 h 569"/>
                  <a:gd name="T12" fmla="*/ 28 w 587"/>
                  <a:gd name="T13" fmla="*/ 537 h 569"/>
                  <a:gd name="T14" fmla="*/ 293 w 587"/>
                  <a:gd name="T15" fmla="*/ 569 h 569"/>
                  <a:gd name="T16" fmla="*/ 558 w 587"/>
                  <a:gd name="T17" fmla="*/ 537 h 569"/>
                  <a:gd name="T18" fmla="*/ 587 w 587"/>
                  <a:gd name="T19" fmla="*/ 102 h 569"/>
                  <a:gd name="T20" fmla="*/ 523 w 587"/>
                  <a:gd name="T21" fmla="*/ 14 h 569"/>
                  <a:gd name="T22" fmla="*/ 516 w 587"/>
                  <a:gd name="T23" fmla="*/ 439 h 569"/>
                  <a:gd name="T24" fmla="*/ 300 w 587"/>
                  <a:gd name="T25" fmla="*/ 83 h 569"/>
                  <a:gd name="T26" fmla="*/ 523 w 587"/>
                  <a:gd name="T27" fmla="*/ 14 h 569"/>
                  <a:gd name="T28" fmla="*/ 71 w 587"/>
                  <a:gd name="T29" fmla="*/ 14 h 569"/>
                  <a:gd name="T30" fmla="*/ 286 w 587"/>
                  <a:gd name="T31" fmla="*/ 479 h 569"/>
                  <a:gd name="T32" fmla="*/ 63 w 587"/>
                  <a:gd name="T33" fmla="*/ 439 h 569"/>
                  <a:gd name="T34" fmla="*/ 573 w 587"/>
                  <a:gd name="T35" fmla="*/ 508 h 569"/>
                  <a:gd name="T36" fmla="*/ 353 w 587"/>
                  <a:gd name="T37" fmla="*/ 523 h 569"/>
                  <a:gd name="T38" fmla="*/ 293 w 587"/>
                  <a:gd name="T39" fmla="*/ 555 h 569"/>
                  <a:gd name="T40" fmla="*/ 234 w 587"/>
                  <a:gd name="T41" fmla="*/ 523 h 569"/>
                  <a:gd name="T42" fmla="*/ 14 w 587"/>
                  <a:gd name="T43" fmla="*/ 508 h 569"/>
                  <a:gd name="T44" fmla="*/ 28 w 587"/>
                  <a:gd name="T45" fmla="*/ 88 h 569"/>
                  <a:gd name="T46" fmla="*/ 49 w 587"/>
                  <a:gd name="T47" fmla="*/ 446 h 569"/>
                  <a:gd name="T48" fmla="*/ 71 w 587"/>
                  <a:gd name="T49" fmla="*/ 453 h 569"/>
                  <a:gd name="T50" fmla="*/ 289 w 587"/>
                  <a:gd name="T51" fmla="*/ 498 h 569"/>
                  <a:gd name="T52" fmla="*/ 291 w 587"/>
                  <a:gd name="T53" fmla="*/ 498 h 569"/>
                  <a:gd name="T54" fmla="*/ 293 w 587"/>
                  <a:gd name="T55" fmla="*/ 499 h 569"/>
                  <a:gd name="T56" fmla="*/ 296 w 587"/>
                  <a:gd name="T57" fmla="*/ 498 h 569"/>
                  <a:gd name="T58" fmla="*/ 297 w 587"/>
                  <a:gd name="T59" fmla="*/ 498 h 569"/>
                  <a:gd name="T60" fmla="*/ 516 w 587"/>
                  <a:gd name="T61" fmla="*/ 453 h 569"/>
                  <a:gd name="T62" fmla="*/ 537 w 587"/>
                  <a:gd name="T63" fmla="*/ 446 h 569"/>
                  <a:gd name="T64" fmla="*/ 558 w 587"/>
                  <a:gd name="T65" fmla="*/ 88 h 569"/>
                  <a:gd name="T66" fmla="*/ 573 w 587"/>
                  <a:gd name="T67" fmla="*/ 50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87" h="569">
                    <a:moveTo>
                      <a:pt x="558" y="74"/>
                    </a:moveTo>
                    <a:cubicBezTo>
                      <a:pt x="537" y="74"/>
                      <a:pt x="537" y="74"/>
                      <a:pt x="537" y="74"/>
                    </a:cubicBezTo>
                    <a:cubicBezTo>
                      <a:pt x="537" y="7"/>
                      <a:pt x="537" y="7"/>
                      <a:pt x="537" y="7"/>
                    </a:cubicBezTo>
                    <a:cubicBezTo>
                      <a:pt x="537" y="3"/>
                      <a:pt x="534" y="0"/>
                      <a:pt x="530" y="0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62" y="0"/>
                      <a:pt x="364" y="0"/>
                      <a:pt x="293" y="71"/>
                    </a:cubicBezTo>
                    <a:cubicBezTo>
                      <a:pt x="222" y="0"/>
                      <a:pt x="124" y="0"/>
                      <a:pt x="7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12" y="74"/>
                      <a:pt x="0" y="86"/>
                      <a:pt x="0" y="102"/>
                    </a:cubicBezTo>
                    <a:cubicBezTo>
                      <a:pt x="0" y="508"/>
                      <a:pt x="0" y="508"/>
                      <a:pt x="0" y="508"/>
                    </a:cubicBezTo>
                    <a:cubicBezTo>
                      <a:pt x="0" y="524"/>
                      <a:pt x="12" y="537"/>
                      <a:pt x="28" y="537"/>
                    </a:cubicBezTo>
                    <a:cubicBezTo>
                      <a:pt x="230" y="537"/>
                      <a:pt x="230" y="537"/>
                      <a:pt x="230" y="537"/>
                    </a:cubicBezTo>
                    <a:cubicBezTo>
                      <a:pt x="242" y="556"/>
                      <a:pt x="267" y="569"/>
                      <a:pt x="293" y="569"/>
                    </a:cubicBezTo>
                    <a:cubicBezTo>
                      <a:pt x="320" y="569"/>
                      <a:pt x="344" y="556"/>
                      <a:pt x="357" y="537"/>
                    </a:cubicBezTo>
                    <a:cubicBezTo>
                      <a:pt x="558" y="537"/>
                      <a:pt x="558" y="537"/>
                      <a:pt x="558" y="537"/>
                    </a:cubicBezTo>
                    <a:cubicBezTo>
                      <a:pt x="574" y="537"/>
                      <a:pt x="587" y="524"/>
                      <a:pt x="587" y="508"/>
                    </a:cubicBezTo>
                    <a:cubicBezTo>
                      <a:pt x="587" y="102"/>
                      <a:pt x="587" y="102"/>
                      <a:pt x="587" y="102"/>
                    </a:cubicBezTo>
                    <a:cubicBezTo>
                      <a:pt x="587" y="86"/>
                      <a:pt x="574" y="74"/>
                      <a:pt x="558" y="74"/>
                    </a:cubicBezTo>
                    <a:close/>
                    <a:moveTo>
                      <a:pt x="523" y="14"/>
                    </a:moveTo>
                    <a:cubicBezTo>
                      <a:pt x="523" y="439"/>
                      <a:pt x="523" y="439"/>
                      <a:pt x="523" y="439"/>
                    </a:cubicBezTo>
                    <a:cubicBezTo>
                      <a:pt x="516" y="439"/>
                      <a:pt x="516" y="439"/>
                      <a:pt x="516" y="439"/>
                    </a:cubicBezTo>
                    <a:cubicBezTo>
                      <a:pt x="464" y="439"/>
                      <a:pt x="370" y="439"/>
                      <a:pt x="300" y="479"/>
                    </a:cubicBezTo>
                    <a:cubicBezTo>
                      <a:pt x="300" y="83"/>
                      <a:pt x="300" y="83"/>
                      <a:pt x="300" y="83"/>
                    </a:cubicBezTo>
                    <a:cubicBezTo>
                      <a:pt x="367" y="14"/>
                      <a:pt x="463" y="14"/>
                      <a:pt x="516" y="14"/>
                    </a:cubicBezTo>
                    <a:lnTo>
                      <a:pt x="523" y="14"/>
                    </a:lnTo>
                    <a:close/>
                    <a:moveTo>
                      <a:pt x="63" y="14"/>
                    </a:moveTo>
                    <a:cubicBezTo>
                      <a:pt x="71" y="14"/>
                      <a:pt x="71" y="14"/>
                      <a:pt x="71" y="14"/>
                    </a:cubicBezTo>
                    <a:cubicBezTo>
                      <a:pt x="123" y="14"/>
                      <a:pt x="219" y="14"/>
                      <a:pt x="286" y="83"/>
                    </a:cubicBezTo>
                    <a:cubicBezTo>
                      <a:pt x="286" y="479"/>
                      <a:pt x="286" y="479"/>
                      <a:pt x="286" y="479"/>
                    </a:cubicBezTo>
                    <a:cubicBezTo>
                      <a:pt x="216" y="439"/>
                      <a:pt x="122" y="439"/>
                      <a:pt x="71" y="439"/>
                    </a:cubicBezTo>
                    <a:cubicBezTo>
                      <a:pt x="63" y="439"/>
                      <a:pt x="63" y="439"/>
                      <a:pt x="63" y="439"/>
                    </a:cubicBezTo>
                    <a:lnTo>
                      <a:pt x="63" y="14"/>
                    </a:lnTo>
                    <a:close/>
                    <a:moveTo>
                      <a:pt x="573" y="508"/>
                    </a:moveTo>
                    <a:cubicBezTo>
                      <a:pt x="573" y="516"/>
                      <a:pt x="566" y="523"/>
                      <a:pt x="558" y="523"/>
                    </a:cubicBezTo>
                    <a:cubicBezTo>
                      <a:pt x="353" y="523"/>
                      <a:pt x="353" y="523"/>
                      <a:pt x="353" y="523"/>
                    </a:cubicBezTo>
                    <a:cubicBezTo>
                      <a:pt x="350" y="523"/>
                      <a:pt x="348" y="524"/>
                      <a:pt x="346" y="526"/>
                    </a:cubicBezTo>
                    <a:cubicBezTo>
                      <a:pt x="337" y="544"/>
                      <a:pt x="316" y="555"/>
                      <a:pt x="293" y="555"/>
                    </a:cubicBezTo>
                    <a:cubicBezTo>
                      <a:pt x="270" y="555"/>
                      <a:pt x="249" y="544"/>
                      <a:pt x="240" y="526"/>
                    </a:cubicBezTo>
                    <a:cubicBezTo>
                      <a:pt x="239" y="524"/>
                      <a:pt x="236" y="523"/>
                      <a:pt x="234" y="523"/>
                    </a:cubicBezTo>
                    <a:cubicBezTo>
                      <a:pt x="28" y="523"/>
                      <a:pt x="28" y="523"/>
                      <a:pt x="28" y="523"/>
                    </a:cubicBezTo>
                    <a:cubicBezTo>
                      <a:pt x="20" y="523"/>
                      <a:pt x="14" y="516"/>
                      <a:pt x="14" y="50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4" y="94"/>
                      <a:pt x="20" y="88"/>
                      <a:pt x="28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446"/>
                      <a:pt x="49" y="446"/>
                      <a:pt x="49" y="446"/>
                    </a:cubicBezTo>
                    <a:cubicBezTo>
                      <a:pt x="49" y="450"/>
                      <a:pt x="52" y="453"/>
                      <a:pt x="56" y="453"/>
                    </a:cubicBezTo>
                    <a:cubicBezTo>
                      <a:pt x="71" y="453"/>
                      <a:pt x="71" y="453"/>
                      <a:pt x="71" y="453"/>
                    </a:cubicBezTo>
                    <a:cubicBezTo>
                      <a:pt x="123" y="453"/>
                      <a:pt x="222" y="453"/>
                      <a:pt x="289" y="498"/>
                    </a:cubicBezTo>
                    <a:cubicBezTo>
                      <a:pt x="289" y="498"/>
                      <a:pt x="289" y="498"/>
                      <a:pt x="289" y="498"/>
                    </a:cubicBezTo>
                    <a:cubicBezTo>
                      <a:pt x="290" y="498"/>
                      <a:pt x="290" y="498"/>
                      <a:pt x="290" y="498"/>
                    </a:cubicBezTo>
                    <a:cubicBezTo>
                      <a:pt x="290" y="498"/>
                      <a:pt x="290" y="498"/>
                      <a:pt x="291" y="498"/>
                    </a:cubicBezTo>
                    <a:cubicBezTo>
                      <a:pt x="291" y="498"/>
                      <a:pt x="291" y="499"/>
                      <a:pt x="291" y="499"/>
                    </a:cubicBezTo>
                    <a:cubicBezTo>
                      <a:pt x="292" y="499"/>
                      <a:pt x="292" y="499"/>
                      <a:pt x="293" y="499"/>
                    </a:cubicBezTo>
                    <a:cubicBezTo>
                      <a:pt x="294" y="499"/>
                      <a:pt x="294" y="499"/>
                      <a:pt x="295" y="499"/>
                    </a:cubicBezTo>
                    <a:cubicBezTo>
                      <a:pt x="295" y="499"/>
                      <a:pt x="295" y="498"/>
                      <a:pt x="296" y="498"/>
                    </a:cubicBezTo>
                    <a:cubicBezTo>
                      <a:pt x="296" y="498"/>
                      <a:pt x="296" y="498"/>
                      <a:pt x="296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364" y="453"/>
                      <a:pt x="463" y="453"/>
                      <a:pt x="516" y="453"/>
                    </a:cubicBezTo>
                    <a:cubicBezTo>
                      <a:pt x="530" y="453"/>
                      <a:pt x="530" y="453"/>
                      <a:pt x="530" y="453"/>
                    </a:cubicBezTo>
                    <a:cubicBezTo>
                      <a:pt x="534" y="453"/>
                      <a:pt x="537" y="450"/>
                      <a:pt x="537" y="446"/>
                    </a:cubicBezTo>
                    <a:cubicBezTo>
                      <a:pt x="537" y="88"/>
                      <a:pt x="537" y="88"/>
                      <a:pt x="537" y="88"/>
                    </a:cubicBezTo>
                    <a:cubicBezTo>
                      <a:pt x="558" y="88"/>
                      <a:pt x="558" y="88"/>
                      <a:pt x="558" y="88"/>
                    </a:cubicBezTo>
                    <a:cubicBezTo>
                      <a:pt x="566" y="88"/>
                      <a:pt x="573" y="94"/>
                      <a:pt x="573" y="102"/>
                    </a:cubicBezTo>
                    <a:lnTo>
                      <a:pt x="573" y="50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80291" y="3582999"/>
              <a:ext cx="959104" cy="456019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algn="ctr" defTabSz="1043056" eaLnBrk="1" fontAlgn="auto" hangingPunct="1"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abic Typesetting" panose="03020402040406030203" pitchFamily="66" charset="-78"/>
                  <a:ea typeface="Roboto Condensed" panose="020B0604020202020204" charset="0"/>
                  <a:cs typeface="Arabic Typesetting" panose="03020402040406030203" pitchFamily="66" charset="-78"/>
                </a:rPr>
                <a:t>i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  <a:p>
              <a:pPr algn="ctr" defTabSz="1043056" eaLnBrk="1" fontAlgn="auto" hangingPunct="1">
                <a:lnSpc>
                  <a:spcPct val="150000"/>
                </a:lnSpc>
                <a:spcAft>
                  <a:spcPts val="0"/>
                </a:spcAft>
              </a:pPr>
              <a:endPara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8491F5D-77A7-4FC9-B787-E7A544027A81}"/>
              </a:ext>
            </a:extLst>
          </p:cNvPr>
          <p:cNvSpPr/>
          <p:nvPr/>
        </p:nvSpPr>
        <p:spPr>
          <a:xfrm>
            <a:off x="2913979" y="2063438"/>
            <a:ext cx="5184576" cy="4308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ПРОВЕРКА ПРОСЛЕЖИВАЕМОСТИ ТОВАРОВ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68491F5D-77A7-4FC9-B787-E7A544027A81}"/>
              </a:ext>
            </a:extLst>
          </p:cNvPr>
          <p:cNvSpPr/>
          <p:nvPr/>
        </p:nvSpPr>
        <p:spPr>
          <a:xfrm>
            <a:off x="4159891" y="4805963"/>
            <a:ext cx="6760645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ПРОВЕРКА РЕГИСТРАЦИОННОГО НОМЕРА ПАРТИИ ТОВАРА (РНПТ)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0296" y="2190790"/>
            <a:ext cx="1733833" cy="17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0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Сервис «Прослеживается ли мой товар?»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21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3" name="Блок-схема: процесс 72">
            <a:extLst>
              <a:ext uri="{FF2B5EF4-FFF2-40B4-BE49-F238E27FC236}">
                <a16:creationId xmlns:a16="http://schemas.microsoft.com/office/drawing/2014/main" xmlns="" id="{0B385F56-79EF-413F-AD43-15D1BD3C8BE1}"/>
              </a:ext>
            </a:extLst>
          </p:cNvPr>
          <p:cNvSpPr/>
          <p:nvPr/>
        </p:nvSpPr>
        <p:spPr>
          <a:xfrm>
            <a:off x="8524432" y="2603930"/>
            <a:ext cx="3202404" cy="1406028"/>
          </a:xfrm>
          <a:prstGeom prst="flowChartProcess">
            <a:avLst/>
          </a:prstGeom>
          <a:solidFill>
            <a:srgbClr val="007EA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/>
            <a:endParaRPr lang="ru-RU" sz="2400" ker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Down Arrow Callout 144">
            <a:extLst>
              <a:ext uri="{FF2B5EF4-FFF2-40B4-BE49-F238E27FC236}">
                <a16:creationId xmlns:a16="http://schemas.microsoft.com/office/drawing/2014/main" xmlns="" id="{7A7A3751-780C-4CDD-88CA-D9C47E75439B}"/>
              </a:ext>
            </a:extLst>
          </p:cNvPr>
          <p:cNvSpPr/>
          <p:nvPr/>
        </p:nvSpPr>
        <p:spPr>
          <a:xfrm flipV="1">
            <a:off x="4727704" y="3985953"/>
            <a:ext cx="3162091" cy="1844072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596A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en-US" sz="2400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Блок-схема: процесс 74">
            <a:extLst>
              <a:ext uri="{FF2B5EF4-FFF2-40B4-BE49-F238E27FC236}">
                <a16:creationId xmlns:a16="http://schemas.microsoft.com/office/drawing/2014/main" xmlns="" id="{38E9775A-9CA3-4F58-A69F-74C03129A441}"/>
              </a:ext>
            </a:extLst>
          </p:cNvPr>
          <p:cNvSpPr/>
          <p:nvPr/>
        </p:nvSpPr>
        <p:spPr>
          <a:xfrm>
            <a:off x="693525" y="2556596"/>
            <a:ext cx="3358412" cy="3220492"/>
          </a:xfrm>
          <a:prstGeom prst="flowChartProcess">
            <a:avLst/>
          </a:prstGeom>
          <a:solidFill>
            <a:srgbClr val="6C81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/>
            <a:endParaRPr lang="ru-RU" sz="2400" ker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6B71EB6-C09D-4220-91B9-988DE2D6D5C9}"/>
              </a:ext>
            </a:extLst>
          </p:cNvPr>
          <p:cNvSpPr txBox="1"/>
          <p:nvPr/>
        </p:nvSpPr>
        <p:spPr>
          <a:xfrm>
            <a:off x="907163" y="2062699"/>
            <a:ext cx="2935099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6C81B4"/>
                </a:solidFill>
                <a:latin typeface="Arial Narrow" panose="020B0606020202030204" pitchFamily="34" charset="0"/>
              </a:rPr>
              <a:t>Заполняется одно из значений</a:t>
            </a:r>
            <a:endParaRPr lang="en-US" b="1" dirty="0">
              <a:solidFill>
                <a:srgbClr val="6C81B4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3BCC2B6-6600-4482-8A25-D20ECB9FCF0B}"/>
              </a:ext>
            </a:extLst>
          </p:cNvPr>
          <p:cNvSpPr txBox="1"/>
          <p:nvPr/>
        </p:nvSpPr>
        <p:spPr>
          <a:xfrm>
            <a:off x="836449" y="2658157"/>
            <a:ext cx="311350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Наименование товара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DAC7934-7564-426E-9F72-102C20176036}"/>
              </a:ext>
            </a:extLst>
          </p:cNvPr>
          <p:cNvSpPr txBox="1"/>
          <p:nvPr/>
        </p:nvSpPr>
        <p:spPr>
          <a:xfrm>
            <a:off x="836449" y="3344830"/>
            <a:ext cx="311350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Код ТНВЭД (если есть)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Прямоугольник: скругленные углы 24">
            <a:extLst>
              <a:ext uri="{FF2B5EF4-FFF2-40B4-BE49-F238E27FC236}">
                <a16:creationId xmlns:a16="http://schemas.microsoft.com/office/drawing/2014/main" xmlns="" id="{1D6325B2-E381-47F0-AA98-36C29A2E2B29}"/>
              </a:ext>
            </a:extLst>
          </p:cNvPr>
          <p:cNvSpPr/>
          <p:nvPr/>
        </p:nvSpPr>
        <p:spPr>
          <a:xfrm>
            <a:off x="826924" y="2939450"/>
            <a:ext cx="1437672" cy="251817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Проектор</a:t>
            </a:r>
          </a:p>
        </p:txBody>
      </p:sp>
      <p:sp>
        <p:nvSpPr>
          <p:cNvPr id="80" name="Прямоугольник: скругленные углы 25">
            <a:extLst>
              <a:ext uri="{FF2B5EF4-FFF2-40B4-BE49-F238E27FC236}">
                <a16:creationId xmlns:a16="http://schemas.microsoft.com/office/drawing/2014/main" xmlns="" id="{66D2814A-B67C-4CA5-8C55-45B402B7C9C5}"/>
              </a:ext>
            </a:extLst>
          </p:cNvPr>
          <p:cNvSpPr/>
          <p:nvPr/>
        </p:nvSpPr>
        <p:spPr>
          <a:xfrm>
            <a:off x="836450" y="3597100"/>
            <a:ext cx="1437672" cy="251817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8528 69 900 0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16EC6DF-8F9B-454F-B17E-059A8A3ADAA2}"/>
              </a:ext>
            </a:extLst>
          </p:cNvPr>
          <p:cNvSpPr txBox="1"/>
          <p:nvPr/>
        </p:nvSpPr>
        <p:spPr>
          <a:xfrm>
            <a:off x="5015391" y="4562017"/>
            <a:ext cx="2533697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Сверка с изолированным сегментом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D4B235D-38DC-4487-B194-EF1C3073BAFB}"/>
              </a:ext>
            </a:extLst>
          </p:cNvPr>
          <p:cNvSpPr txBox="1"/>
          <p:nvPr/>
        </p:nvSpPr>
        <p:spPr>
          <a:xfrm>
            <a:off x="9339256" y="2860342"/>
            <a:ext cx="1760097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Прослеживается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3" name="Straight Connector 149">
            <a:extLst>
              <a:ext uri="{FF2B5EF4-FFF2-40B4-BE49-F238E27FC236}">
                <a16:creationId xmlns:a16="http://schemas.microsoft.com/office/drawing/2014/main" xmlns="" id="{F3178669-2F5E-4007-9F3C-BFC32D550FD0}"/>
              </a:ext>
            </a:extLst>
          </p:cNvPr>
          <p:cNvCxnSpPr/>
          <p:nvPr/>
        </p:nvCxnSpPr>
        <p:spPr>
          <a:xfrm flipH="1">
            <a:off x="8468153" y="2393817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007EAE"/>
            </a:solidFill>
            <a:prstDash val="solid"/>
            <a:headEnd type="oval"/>
            <a:tailEnd type="oval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DECDB27-A939-45F9-A29B-6ACBB784E6B7}"/>
              </a:ext>
            </a:extLst>
          </p:cNvPr>
          <p:cNvSpPr txBox="1"/>
          <p:nvPr/>
        </p:nvSpPr>
        <p:spPr>
          <a:xfrm>
            <a:off x="8706342" y="2060848"/>
            <a:ext cx="279243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0062AC"/>
                </a:solidFill>
                <a:latin typeface="Arial Narrow" panose="020B0606020202030204" pitchFamily="34" charset="0"/>
              </a:rPr>
              <a:t>Результат обработки запроса</a:t>
            </a:r>
            <a:endParaRPr lang="en-US" b="1" dirty="0">
              <a:solidFill>
                <a:srgbClr val="0062AC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Sev01">
            <a:extLst>
              <a:ext uri="{FF2B5EF4-FFF2-40B4-BE49-F238E27FC236}">
                <a16:creationId xmlns:a16="http://schemas.microsoft.com/office/drawing/2014/main" xmlns="" id="{F5E1A286-9CED-4D9F-832F-00A86DF101CA}"/>
              </a:ext>
            </a:extLst>
          </p:cNvPr>
          <p:cNvSpPr>
            <a:spLocks noChangeAspect="1"/>
          </p:cNvSpPr>
          <p:nvPr/>
        </p:nvSpPr>
        <p:spPr>
          <a:xfrm>
            <a:off x="8052642" y="2224259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596A94"/>
            </a:solidFill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en-US" sz="4400" kern="0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0544BC8-5065-45AD-850F-BCA3A2891A13}"/>
              </a:ext>
            </a:extLst>
          </p:cNvPr>
          <p:cNvSpPr txBox="1"/>
          <p:nvPr/>
        </p:nvSpPr>
        <p:spPr>
          <a:xfrm>
            <a:off x="9339256" y="3425943"/>
            <a:ext cx="2014975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sz="2000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Непрослеживается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Прямоугольник: скругленные углы 35">
            <a:extLst>
              <a:ext uri="{FF2B5EF4-FFF2-40B4-BE49-F238E27FC236}">
                <a16:creationId xmlns:a16="http://schemas.microsoft.com/office/drawing/2014/main" xmlns="" id="{ADCE6C1D-F5B5-4C36-AAEC-DE3A86A1123B}"/>
              </a:ext>
            </a:extLst>
          </p:cNvPr>
          <p:cNvSpPr/>
          <p:nvPr/>
        </p:nvSpPr>
        <p:spPr>
          <a:xfrm>
            <a:off x="8829227" y="2800028"/>
            <a:ext cx="387313" cy="381644"/>
          </a:xfrm>
          <a:prstGeom prst="roundRect">
            <a:avLst/>
          </a:prstGeom>
          <a:solidFill>
            <a:sysClr val="window" lastClr="FFFFFF">
              <a:alpha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8" name="Freeform 138">
            <a:extLst>
              <a:ext uri="{FF2B5EF4-FFF2-40B4-BE49-F238E27FC236}">
                <a16:creationId xmlns:a16="http://schemas.microsoft.com/office/drawing/2014/main" xmlns="" id="{619C9631-EAFA-4CE2-8068-ED088A0F6DF7}"/>
              </a:ext>
            </a:extLst>
          </p:cNvPr>
          <p:cNvSpPr>
            <a:spLocks noEditPoints="1"/>
          </p:cNvSpPr>
          <p:nvPr/>
        </p:nvSpPr>
        <p:spPr bwMode="auto">
          <a:xfrm>
            <a:off x="8873503" y="2841862"/>
            <a:ext cx="329927" cy="263776"/>
          </a:xfrm>
          <a:custGeom>
            <a:avLst/>
            <a:gdLst>
              <a:gd name="T0" fmla="*/ 512 w 515"/>
              <a:gd name="T1" fmla="*/ 2 h 453"/>
              <a:gd name="T2" fmla="*/ 502 w 515"/>
              <a:gd name="T3" fmla="*/ 3 h 453"/>
              <a:gd name="T4" fmla="*/ 398 w 515"/>
              <a:gd name="T5" fmla="*/ 134 h 453"/>
              <a:gd name="T6" fmla="*/ 398 w 515"/>
              <a:gd name="T7" fmla="*/ 63 h 453"/>
              <a:gd name="T8" fmla="*/ 391 w 515"/>
              <a:gd name="T9" fmla="*/ 56 h 453"/>
              <a:gd name="T10" fmla="*/ 7 w 515"/>
              <a:gd name="T11" fmla="*/ 56 h 453"/>
              <a:gd name="T12" fmla="*/ 0 w 515"/>
              <a:gd name="T13" fmla="*/ 63 h 453"/>
              <a:gd name="T14" fmla="*/ 0 w 515"/>
              <a:gd name="T15" fmla="*/ 446 h 453"/>
              <a:gd name="T16" fmla="*/ 7 w 515"/>
              <a:gd name="T17" fmla="*/ 453 h 453"/>
              <a:gd name="T18" fmla="*/ 391 w 515"/>
              <a:gd name="T19" fmla="*/ 453 h 453"/>
              <a:gd name="T20" fmla="*/ 398 w 515"/>
              <a:gd name="T21" fmla="*/ 446 h 453"/>
              <a:gd name="T22" fmla="*/ 398 w 515"/>
              <a:gd name="T23" fmla="*/ 156 h 453"/>
              <a:gd name="T24" fmla="*/ 513 w 515"/>
              <a:gd name="T25" fmla="*/ 12 h 453"/>
              <a:gd name="T26" fmla="*/ 512 w 515"/>
              <a:gd name="T27" fmla="*/ 2 h 453"/>
              <a:gd name="T28" fmla="*/ 384 w 515"/>
              <a:gd name="T29" fmla="*/ 439 h 453"/>
              <a:gd name="T30" fmla="*/ 14 w 515"/>
              <a:gd name="T31" fmla="*/ 439 h 453"/>
              <a:gd name="T32" fmla="*/ 14 w 515"/>
              <a:gd name="T33" fmla="*/ 70 h 453"/>
              <a:gd name="T34" fmla="*/ 384 w 515"/>
              <a:gd name="T35" fmla="*/ 70 h 453"/>
              <a:gd name="T36" fmla="*/ 384 w 515"/>
              <a:gd name="T37" fmla="*/ 151 h 453"/>
              <a:gd name="T38" fmla="*/ 204 w 515"/>
              <a:gd name="T39" fmla="*/ 376 h 453"/>
              <a:gd name="T40" fmla="*/ 49 w 515"/>
              <a:gd name="T41" fmla="*/ 245 h 453"/>
              <a:gd name="T42" fmla="*/ 39 w 515"/>
              <a:gd name="T43" fmla="*/ 246 h 453"/>
              <a:gd name="T44" fmla="*/ 40 w 515"/>
              <a:gd name="T45" fmla="*/ 256 h 453"/>
              <a:gd name="T46" fmla="*/ 201 w 515"/>
              <a:gd name="T47" fmla="*/ 391 h 453"/>
              <a:gd name="T48" fmla="*/ 205 w 515"/>
              <a:gd name="T49" fmla="*/ 393 h 453"/>
              <a:gd name="T50" fmla="*/ 206 w 515"/>
              <a:gd name="T51" fmla="*/ 393 h 453"/>
              <a:gd name="T52" fmla="*/ 211 w 515"/>
              <a:gd name="T53" fmla="*/ 390 h 453"/>
              <a:gd name="T54" fmla="*/ 384 w 515"/>
              <a:gd name="T55" fmla="*/ 174 h 453"/>
              <a:gd name="T56" fmla="*/ 384 w 515"/>
              <a:gd name="T57" fmla="*/ 4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15" h="453">
                <a:moveTo>
                  <a:pt x="512" y="2"/>
                </a:moveTo>
                <a:cubicBezTo>
                  <a:pt x="509" y="0"/>
                  <a:pt x="504" y="0"/>
                  <a:pt x="502" y="3"/>
                </a:cubicBezTo>
                <a:cubicBezTo>
                  <a:pt x="398" y="134"/>
                  <a:pt x="398" y="134"/>
                  <a:pt x="398" y="134"/>
                </a:cubicBezTo>
                <a:cubicBezTo>
                  <a:pt x="398" y="63"/>
                  <a:pt x="398" y="63"/>
                  <a:pt x="398" y="63"/>
                </a:cubicBezTo>
                <a:cubicBezTo>
                  <a:pt x="398" y="59"/>
                  <a:pt x="394" y="56"/>
                  <a:pt x="391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0" y="59"/>
                  <a:pt x="0" y="63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0"/>
                  <a:pt x="4" y="453"/>
                  <a:pt x="7" y="453"/>
                </a:cubicBezTo>
                <a:cubicBezTo>
                  <a:pt x="391" y="453"/>
                  <a:pt x="391" y="453"/>
                  <a:pt x="391" y="453"/>
                </a:cubicBezTo>
                <a:cubicBezTo>
                  <a:pt x="394" y="453"/>
                  <a:pt x="398" y="450"/>
                  <a:pt x="398" y="446"/>
                </a:cubicBezTo>
                <a:cubicBezTo>
                  <a:pt x="398" y="156"/>
                  <a:pt x="398" y="156"/>
                  <a:pt x="398" y="156"/>
                </a:cubicBezTo>
                <a:cubicBezTo>
                  <a:pt x="513" y="12"/>
                  <a:pt x="513" y="12"/>
                  <a:pt x="513" y="12"/>
                </a:cubicBezTo>
                <a:cubicBezTo>
                  <a:pt x="515" y="9"/>
                  <a:pt x="515" y="5"/>
                  <a:pt x="512" y="2"/>
                </a:cubicBezTo>
                <a:close/>
                <a:moveTo>
                  <a:pt x="384" y="439"/>
                </a:moveTo>
                <a:cubicBezTo>
                  <a:pt x="14" y="439"/>
                  <a:pt x="14" y="439"/>
                  <a:pt x="14" y="439"/>
                </a:cubicBezTo>
                <a:cubicBezTo>
                  <a:pt x="14" y="70"/>
                  <a:pt x="14" y="70"/>
                  <a:pt x="14" y="70"/>
                </a:cubicBezTo>
                <a:cubicBezTo>
                  <a:pt x="384" y="70"/>
                  <a:pt x="384" y="70"/>
                  <a:pt x="384" y="70"/>
                </a:cubicBezTo>
                <a:cubicBezTo>
                  <a:pt x="384" y="151"/>
                  <a:pt x="384" y="151"/>
                  <a:pt x="384" y="151"/>
                </a:cubicBezTo>
                <a:cubicBezTo>
                  <a:pt x="204" y="376"/>
                  <a:pt x="204" y="376"/>
                  <a:pt x="204" y="376"/>
                </a:cubicBezTo>
                <a:cubicBezTo>
                  <a:pt x="49" y="245"/>
                  <a:pt x="49" y="245"/>
                  <a:pt x="49" y="245"/>
                </a:cubicBezTo>
                <a:cubicBezTo>
                  <a:pt x="46" y="243"/>
                  <a:pt x="42" y="243"/>
                  <a:pt x="39" y="246"/>
                </a:cubicBezTo>
                <a:cubicBezTo>
                  <a:pt x="37" y="249"/>
                  <a:pt x="37" y="253"/>
                  <a:pt x="40" y="256"/>
                </a:cubicBezTo>
                <a:cubicBezTo>
                  <a:pt x="201" y="391"/>
                  <a:pt x="201" y="391"/>
                  <a:pt x="201" y="391"/>
                </a:cubicBezTo>
                <a:cubicBezTo>
                  <a:pt x="202" y="392"/>
                  <a:pt x="204" y="393"/>
                  <a:pt x="205" y="393"/>
                </a:cubicBezTo>
                <a:cubicBezTo>
                  <a:pt x="206" y="393"/>
                  <a:pt x="206" y="393"/>
                  <a:pt x="206" y="393"/>
                </a:cubicBezTo>
                <a:cubicBezTo>
                  <a:pt x="208" y="393"/>
                  <a:pt x="210" y="392"/>
                  <a:pt x="211" y="390"/>
                </a:cubicBezTo>
                <a:cubicBezTo>
                  <a:pt x="384" y="174"/>
                  <a:pt x="384" y="174"/>
                  <a:pt x="384" y="174"/>
                </a:cubicBezTo>
                <a:lnTo>
                  <a:pt x="384" y="439"/>
                </a:lnTo>
                <a:close/>
              </a:path>
            </a:pathLst>
          </a:custGeom>
          <a:solidFill>
            <a:sysClr val="window" lastClr="FFFFFF"/>
          </a:solidFill>
          <a:ln w="12700">
            <a:solidFill>
              <a:srgbClr val="00B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9" name="Прямоугольник: скругленные углы 38">
            <a:extLst>
              <a:ext uri="{FF2B5EF4-FFF2-40B4-BE49-F238E27FC236}">
                <a16:creationId xmlns:a16="http://schemas.microsoft.com/office/drawing/2014/main" xmlns="" id="{AE07150C-5ED0-4E39-A07A-F3369DDA2DD2}"/>
              </a:ext>
            </a:extLst>
          </p:cNvPr>
          <p:cNvSpPr/>
          <p:nvPr/>
        </p:nvSpPr>
        <p:spPr>
          <a:xfrm>
            <a:off x="8816116" y="3381876"/>
            <a:ext cx="400424" cy="381644"/>
          </a:xfrm>
          <a:prstGeom prst="roundRect">
            <a:avLst/>
          </a:prstGeom>
          <a:solidFill>
            <a:sysClr val="window" lastClr="FFFFFF">
              <a:alpha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0" name="Freeform 139">
            <a:extLst>
              <a:ext uri="{FF2B5EF4-FFF2-40B4-BE49-F238E27FC236}">
                <a16:creationId xmlns:a16="http://schemas.microsoft.com/office/drawing/2014/main" xmlns="" id="{3244C46F-15C2-43AB-8B26-A4FC6C3154F8}"/>
              </a:ext>
            </a:extLst>
          </p:cNvPr>
          <p:cNvSpPr>
            <a:spLocks noEditPoints="1"/>
          </p:cNvSpPr>
          <p:nvPr/>
        </p:nvSpPr>
        <p:spPr bwMode="auto">
          <a:xfrm>
            <a:off x="8875471" y="3437669"/>
            <a:ext cx="294121" cy="267665"/>
          </a:xfrm>
          <a:custGeom>
            <a:avLst/>
            <a:gdLst>
              <a:gd name="T0" fmla="*/ 522 w 611"/>
              <a:gd name="T1" fmla="*/ 91 h 611"/>
              <a:gd name="T2" fmla="*/ 521 w 611"/>
              <a:gd name="T3" fmla="*/ 90 h 611"/>
              <a:gd name="T4" fmla="*/ 520 w 611"/>
              <a:gd name="T5" fmla="*/ 89 h 611"/>
              <a:gd name="T6" fmla="*/ 305 w 611"/>
              <a:gd name="T7" fmla="*/ 0 h 611"/>
              <a:gd name="T8" fmla="*/ 0 w 611"/>
              <a:gd name="T9" fmla="*/ 306 h 611"/>
              <a:gd name="T10" fmla="*/ 88 w 611"/>
              <a:gd name="T11" fmla="*/ 521 h 611"/>
              <a:gd name="T12" fmla="*/ 89 w 611"/>
              <a:gd name="T13" fmla="*/ 522 h 611"/>
              <a:gd name="T14" fmla="*/ 90 w 611"/>
              <a:gd name="T15" fmla="*/ 523 h 611"/>
              <a:gd name="T16" fmla="*/ 305 w 611"/>
              <a:gd name="T17" fmla="*/ 611 h 611"/>
              <a:gd name="T18" fmla="*/ 611 w 611"/>
              <a:gd name="T19" fmla="*/ 306 h 611"/>
              <a:gd name="T20" fmla="*/ 522 w 611"/>
              <a:gd name="T21" fmla="*/ 91 h 611"/>
              <a:gd name="T22" fmla="*/ 305 w 611"/>
              <a:gd name="T23" fmla="*/ 14 h 611"/>
              <a:gd name="T24" fmla="*/ 506 w 611"/>
              <a:gd name="T25" fmla="*/ 95 h 611"/>
              <a:gd name="T26" fmla="*/ 94 w 611"/>
              <a:gd name="T27" fmla="*/ 507 h 611"/>
              <a:gd name="T28" fmla="*/ 14 w 611"/>
              <a:gd name="T29" fmla="*/ 306 h 611"/>
              <a:gd name="T30" fmla="*/ 305 w 611"/>
              <a:gd name="T31" fmla="*/ 14 h 611"/>
              <a:gd name="T32" fmla="*/ 305 w 611"/>
              <a:gd name="T33" fmla="*/ 597 h 611"/>
              <a:gd name="T34" fmla="*/ 104 w 611"/>
              <a:gd name="T35" fmla="*/ 517 h 611"/>
              <a:gd name="T36" fmla="*/ 516 w 611"/>
              <a:gd name="T37" fmla="*/ 105 h 611"/>
              <a:gd name="T38" fmla="*/ 597 w 611"/>
              <a:gd name="T39" fmla="*/ 306 h 611"/>
              <a:gd name="T40" fmla="*/ 305 w 611"/>
              <a:gd name="T41" fmla="*/ 597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1" h="611">
                <a:moveTo>
                  <a:pt x="522" y="91"/>
                </a:moveTo>
                <a:cubicBezTo>
                  <a:pt x="522" y="91"/>
                  <a:pt x="522" y="90"/>
                  <a:pt x="521" y="90"/>
                </a:cubicBezTo>
                <a:cubicBezTo>
                  <a:pt x="521" y="89"/>
                  <a:pt x="520" y="89"/>
                  <a:pt x="520" y="89"/>
                </a:cubicBezTo>
                <a:cubicBezTo>
                  <a:pt x="465" y="34"/>
                  <a:pt x="389" y="0"/>
                  <a:pt x="305" y="0"/>
                </a:cubicBezTo>
                <a:cubicBezTo>
                  <a:pt x="137" y="0"/>
                  <a:pt x="0" y="137"/>
                  <a:pt x="0" y="306"/>
                </a:cubicBezTo>
                <a:cubicBezTo>
                  <a:pt x="0" y="389"/>
                  <a:pt x="34" y="465"/>
                  <a:pt x="88" y="521"/>
                </a:cubicBezTo>
                <a:cubicBezTo>
                  <a:pt x="89" y="521"/>
                  <a:pt x="89" y="521"/>
                  <a:pt x="89" y="522"/>
                </a:cubicBezTo>
                <a:cubicBezTo>
                  <a:pt x="90" y="522"/>
                  <a:pt x="90" y="522"/>
                  <a:pt x="90" y="523"/>
                </a:cubicBezTo>
                <a:cubicBezTo>
                  <a:pt x="146" y="577"/>
                  <a:pt x="222" y="611"/>
                  <a:pt x="305" y="611"/>
                </a:cubicBezTo>
                <a:cubicBezTo>
                  <a:pt x="474" y="611"/>
                  <a:pt x="611" y="474"/>
                  <a:pt x="611" y="306"/>
                </a:cubicBezTo>
                <a:cubicBezTo>
                  <a:pt x="611" y="222"/>
                  <a:pt x="577" y="146"/>
                  <a:pt x="522" y="91"/>
                </a:cubicBezTo>
                <a:close/>
                <a:moveTo>
                  <a:pt x="305" y="14"/>
                </a:moveTo>
                <a:cubicBezTo>
                  <a:pt x="383" y="14"/>
                  <a:pt x="454" y="45"/>
                  <a:pt x="506" y="95"/>
                </a:cubicBezTo>
                <a:cubicBezTo>
                  <a:pt x="94" y="507"/>
                  <a:pt x="94" y="507"/>
                  <a:pt x="94" y="507"/>
                </a:cubicBezTo>
                <a:cubicBezTo>
                  <a:pt x="44" y="454"/>
                  <a:pt x="14" y="384"/>
                  <a:pt x="14" y="306"/>
                </a:cubicBezTo>
                <a:cubicBezTo>
                  <a:pt x="14" y="145"/>
                  <a:pt x="145" y="14"/>
                  <a:pt x="305" y="14"/>
                </a:cubicBezTo>
                <a:close/>
                <a:moveTo>
                  <a:pt x="305" y="597"/>
                </a:moveTo>
                <a:cubicBezTo>
                  <a:pt x="227" y="597"/>
                  <a:pt x="157" y="566"/>
                  <a:pt x="104" y="517"/>
                </a:cubicBezTo>
                <a:cubicBezTo>
                  <a:pt x="516" y="105"/>
                  <a:pt x="516" y="105"/>
                  <a:pt x="516" y="105"/>
                </a:cubicBezTo>
                <a:cubicBezTo>
                  <a:pt x="566" y="157"/>
                  <a:pt x="597" y="228"/>
                  <a:pt x="597" y="306"/>
                </a:cubicBezTo>
                <a:cubicBezTo>
                  <a:pt x="597" y="466"/>
                  <a:pt x="466" y="597"/>
                  <a:pt x="305" y="597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91" name="Straight Connector 101">
            <a:extLst>
              <a:ext uri="{FF2B5EF4-FFF2-40B4-BE49-F238E27FC236}">
                <a16:creationId xmlns:a16="http://schemas.microsoft.com/office/drawing/2014/main" xmlns="" id="{CA3D3127-4004-4FD5-9E51-7757D398BD43}"/>
              </a:ext>
            </a:extLst>
          </p:cNvPr>
          <p:cNvCxnSpPr/>
          <p:nvPr/>
        </p:nvCxnSpPr>
        <p:spPr>
          <a:xfrm flipH="1">
            <a:off x="770836" y="2379936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6C81B4"/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92" name="Straight Connector 141">
            <a:extLst>
              <a:ext uri="{FF2B5EF4-FFF2-40B4-BE49-F238E27FC236}">
                <a16:creationId xmlns:a16="http://schemas.microsoft.com/office/drawing/2014/main" xmlns="" id="{AC3FBDDD-A4E5-4BE0-9E1C-22D4A3276387}"/>
              </a:ext>
            </a:extLst>
          </p:cNvPr>
          <p:cNvCxnSpPr>
            <a:cxnSpLocks/>
          </p:cNvCxnSpPr>
          <p:nvPr/>
        </p:nvCxnSpPr>
        <p:spPr>
          <a:xfrm flipH="1" flipV="1">
            <a:off x="4571793" y="2377240"/>
            <a:ext cx="3398467" cy="15396"/>
          </a:xfrm>
          <a:prstGeom prst="line">
            <a:avLst/>
          </a:prstGeom>
          <a:noFill/>
          <a:ln w="19050" cap="flat" cmpd="sng" algn="ctr">
            <a:solidFill>
              <a:srgbClr val="596A94"/>
            </a:solidFill>
            <a:prstDash val="solid"/>
            <a:headEnd type="oval"/>
            <a:tailEnd type="oval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A8C464A2-7DB5-42E7-9C58-18A88A03CB9B}"/>
              </a:ext>
            </a:extLst>
          </p:cNvPr>
          <p:cNvSpPr txBox="1"/>
          <p:nvPr/>
        </p:nvSpPr>
        <p:spPr>
          <a:xfrm>
            <a:off x="5469517" y="2062699"/>
            <a:ext cx="162544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596A94"/>
                </a:solidFill>
                <a:latin typeface="Arial Narrow" panose="020B0606020202030204" pitchFamily="34" charset="0"/>
              </a:rPr>
              <a:t>Проверка записи</a:t>
            </a:r>
            <a:endParaRPr lang="en-US" b="1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Sev01">
            <a:extLst>
              <a:ext uri="{FF2B5EF4-FFF2-40B4-BE49-F238E27FC236}">
                <a16:creationId xmlns:a16="http://schemas.microsoft.com/office/drawing/2014/main" xmlns="" id="{B3B96864-983C-4B71-9FB5-F2C684BB97E8}"/>
              </a:ext>
            </a:extLst>
          </p:cNvPr>
          <p:cNvSpPr>
            <a:spLocks noChangeAspect="1"/>
          </p:cNvSpPr>
          <p:nvPr/>
        </p:nvSpPr>
        <p:spPr>
          <a:xfrm>
            <a:off x="4142738" y="2211560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6C81B4"/>
            </a:solidFill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en-US" sz="4400" kern="0" dirty="0">
              <a:solidFill>
                <a:srgbClr val="6C81B4"/>
              </a:solidFill>
              <a:latin typeface="Arial Narrow" panose="020B0606020202030204" pitchFamily="34" charset="0"/>
            </a:endParaRPr>
          </a:p>
        </p:txBody>
      </p:sp>
      <p:sp>
        <p:nvSpPr>
          <p:cNvPr id="95" name="Freeform 32">
            <a:extLst>
              <a:ext uri="{FF2B5EF4-FFF2-40B4-BE49-F238E27FC236}">
                <a16:creationId xmlns:a16="http://schemas.microsoft.com/office/drawing/2014/main" xmlns="" id="{6E404650-527F-4A66-9F3A-03A42B6A4A01}"/>
              </a:ext>
            </a:extLst>
          </p:cNvPr>
          <p:cNvSpPr/>
          <p:nvPr/>
        </p:nvSpPr>
        <p:spPr>
          <a:xfrm>
            <a:off x="2705025" y="2675736"/>
            <a:ext cx="1898345" cy="597239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6" name="Freeform 32">
            <a:extLst>
              <a:ext uri="{FF2B5EF4-FFF2-40B4-BE49-F238E27FC236}">
                <a16:creationId xmlns:a16="http://schemas.microsoft.com/office/drawing/2014/main" xmlns="" id="{0E0D084C-9D56-4A2D-A58E-9C78E784E498}"/>
              </a:ext>
            </a:extLst>
          </p:cNvPr>
          <p:cNvSpPr/>
          <p:nvPr/>
        </p:nvSpPr>
        <p:spPr>
          <a:xfrm>
            <a:off x="2705025" y="3371748"/>
            <a:ext cx="1898345" cy="554034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7" name="Freeform 32">
            <a:extLst>
              <a:ext uri="{FF2B5EF4-FFF2-40B4-BE49-F238E27FC236}">
                <a16:creationId xmlns:a16="http://schemas.microsoft.com/office/drawing/2014/main" xmlns="" id="{727E47F1-4901-4752-9BF1-CF7D81149134}"/>
              </a:ext>
            </a:extLst>
          </p:cNvPr>
          <p:cNvSpPr/>
          <p:nvPr/>
        </p:nvSpPr>
        <p:spPr>
          <a:xfrm>
            <a:off x="2705025" y="3979902"/>
            <a:ext cx="1866768" cy="1766160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21285947-515B-4122-BF33-303B9C5AA391}"/>
              </a:ext>
            </a:extLst>
          </p:cNvPr>
          <p:cNvSpPr txBox="1"/>
          <p:nvPr/>
        </p:nvSpPr>
        <p:spPr>
          <a:xfrm>
            <a:off x="836448" y="3921549"/>
            <a:ext cx="3193069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Регистрационный номер таможенной декларации (если есть)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BC4B1535-00AE-4B73-AEC5-6BEB2AAE2229}"/>
              </a:ext>
            </a:extLst>
          </p:cNvPr>
          <p:cNvSpPr txBox="1"/>
          <p:nvPr/>
        </p:nvSpPr>
        <p:spPr>
          <a:xfrm>
            <a:off x="836449" y="4987997"/>
            <a:ext cx="319306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Номер товарной партии (если есть)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Прямоугольник: скругленные углы 17">
            <a:extLst>
              <a:ext uri="{FF2B5EF4-FFF2-40B4-BE49-F238E27FC236}">
                <a16:creationId xmlns:a16="http://schemas.microsoft.com/office/drawing/2014/main" xmlns="" id="{4594EDDE-7239-439E-8E7F-C3F6FB17F873}"/>
              </a:ext>
            </a:extLst>
          </p:cNvPr>
          <p:cNvSpPr/>
          <p:nvPr/>
        </p:nvSpPr>
        <p:spPr>
          <a:xfrm>
            <a:off x="836448" y="4727665"/>
            <a:ext cx="2427451" cy="291379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12345678/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ддммгг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/1234567</a:t>
            </a:r>
          </a:p>
        </p:txBody>
      </p:sp>
      <p:sp>
        <p:nvSpPr>
          <p:cNvPr id="101" name="Прямоугольник: скругленные углы 18">
            <a:extLst>
              <a:ext uri="{FF2B5EF4-FFF2-40B4-BE49-F238E27FC236}">
                <a16:creationId xmlns:a16="http://schemas.microsoft.com/office/drawing/2014/main" xmlns="" id="{C07CE34F-E913-42CB-8180-9592A4B8E615}"/>
              </a:ext>
            </a:extLst>
          </p:cNvPr>
          <p:cNvSpPr/>
          <p:nvPr/>
        </p:nvSpPr>
        <p:spPr>
          <a:xfrm>
            <a:off x="846181" y="5494244"/>
            <a:ext cx="1437672" cy="251817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456</a:t>
            </a:r>
          </a:p>
        </p:txBody>
      </p:sp>
      <p:sp>
        <p:nvSpPr>
          <p:cNvPr id="102" name="Блок-схема: процесс 101">
            <a:extLst>
              <a:ext uri="{FF2B5EF4-FFF2-40B4-BE49-F238E27FC236}">
                <a16:creationId xmlns:a16="http://schemas.microsoft.com/office/drawing/2014/main" xmlns="" id="{DB916652-DAB8-461A-A6D2-CD0312D5A4AB}"/>
              </a:ext>
            </a:extLst>
          </p:cNvPr>
          <p:cNvSpPr/>
          <p:nvPr/>
        </p:nvSpPr>
        <p:spPr>
          <a:xfrm>
            <a:off x="4726086" y="2580782"/>
            <a:ext cx="3128157" cy="1406027"/>
          </a:xfrm>
          <a:prstGeom prst="flowChartProcess">
            <a:avLst/>
          </a:prstGeom>
          <a:solidFill>
            <a:srgbClr val="596A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/>
            <a:endParaRPr lang="ru-RU" sz="2400" ker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464E251-CE9B-4314-93BA-6C12D6438CA9}"/>
              </a:ext>
            </a:extLst>
          </p:cNvPr>
          <p:cNvSpPr txBox="1"/>
          <p:nvPr/>
        </p:nvSpPr>
        <p:spPr>
          <a:xfrm>
            <a:off x="4873603" y="2882048"/>
            <a:ext cx="253369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Текстовая аналитика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8AB1C2E5-4511-4AB3-8AAF-8812F5627C46}"/>
              </a:ext>
            </a:extLst>
          </p:cNvPr>
          <p:cNvSpPr txBox="1"/>
          <p:nvPr/>
        </p:nvSpPr>
        <p:spPr>
          <a:xfrm>
            <a:off x="4498880" y="3374223"/>
            <a:ext cx="253369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Справочник*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Freeform 32">
            <a:extLst>
              <a:ext uri="{FF2B5EF4-FFF2-40B4-BE49-F238E27FC236}">
                <a16:creationId xmlns:a16="http://schemas.microsoft.com/office/drawing/2014/main" xmlns="" id="{4A6FD562-B923-488F-911C-099A3BCE4FA3}"/>
              </a:ext>
            </a:extLst>
          </p:cNvPr>
          <p:cNvSpPr/>
          <p:nvPr/>
        </p:nvSpPr>
        <p:spPr>
          <a:xfrm>
            <a:off x="7200727" y="3002925"/>
            <a:ext cx="1272814" cy="587716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77EAB204-0AA8-413F-8125-30AF2ECB3CC1}"/>
              </a:ext>
            </a:extLst>
          </p:cNvPr>
          <p:cNvSpPr txBox="1"/>
          <p:nvPr/>
        </p:nvSpPr>
        <p:spPr>
          <a:xfrm>
            <a:off x="737216" y="6104329"/>
            <a:ext cx="8959184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596A94"/>
                </a:solidFill>
                <a:latin typeface="Arial Narrow" panose="020B0606020202030204" pitchFamily="34" charset="0"/>
              </a:rPr>
              <a:t>* </a:t>
            </a:r>
            <a:r>
              <a:rPr lang="ru-RU" b="1" i="1" dirty="0">
                <a:solidFill>
                  <a:srgbClr val="596A94"/>
                </a:solidFill>
                <a:latin typeface="Arial Narrow" panose="020B0606020202030204" pitchFamily="34" charset="0"/>
              </a:rPr>
              <a:t>результат проверки по справочнику приоритетней результатов текстовой аналитики</a:t>
            </a:r>
            <a:endParaRPr lang="en-US" b="1" i="1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5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Сервис «Проверь идентификатор прослеживаемости»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0" name="Straight Connector 101">
            <a:extLst>
              <a:ext uri="{FF2B5EF4-FFF2-40B4-BE49-F238E27FC236}">
                <a16:creationId xmlns:a16="http://schemas.microsoft.com/office/drawing/2014/main" xmlns="" id="{E7167084-D597-4402-88FA-F49C4E9613AF}"/>
              </a:ext>
            </a:extLst>
          </p:cNvPr>
          <p:cNvCxnSpPr/>
          <p:nvPr/>
        </p:nvCxnSpPr>
        <p:spPr>
          <a:xfrm flipH="1">
            <a:off x="973063" y="3965146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6C81B4"/>
            </a:solidFill>
            <a:prstDash val="solid"/>
            <a:headEnd type="oval"/>
            <a:tailEnd type="oval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CBCC72A-4A04-4F9F-B239-EE1AFF43AFAF}"/>
              </a:ext>
            </a:extLst>
          </p:cNvPr>
          <p:cNvSpPr txBox="1"/>
          <p:nvPr/>
        </p:nvSpPr>
        <p:spPr>
          <a:xfrm>
            <a:off x="940891" y="3416669"/>
            <a:ext cx="3323026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6C81B5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Заполняются следующие значения</a:t>
            </a:r>
            <a:endParaRPr lang="en-US" b="1" dirty="0">
              <a:solidFill>
                <a:srgbClr val="6C81B5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Sev01">
            <a:extLst>
              <a:ext uri="{FF2B5EF4-FFF2-40B4-BE49-F238E27FC236}">
                <a16:creationId xmlns:a16="http://schemas.microsoft.com/office/drawing/2014/main" xmlns="" id="{D7D90FE6-09D2-4A0A-AA1D-EB38BBFFD4D2}"/>
              </a:ext>
            </a:extLst>
          </p:cNvPr>
          <p:cNvSpPr>
            <a:spLocks noChangeAspect="1"/>
          </p:cNvSpPr>
          <p:nvPr/>
        </p:nvSpPr>
        <p:spPr>
          <a:xfrm>
            <a:off x="2469743" y="3802826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6C81B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6C81B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3" name="Straight Connector 141">
            <a:extLst>
              <a:ext uri="{FF2B5EF4-FFF2-40B4-BE49-F238E27FC236}">
                <a16:creationId xmlns:a16="http://schemas.microsoft.com/office/drawing/2014/main" xmlns="" id="{B0ECF402-5F13-4CD3-B0D2-A2FD92355277}"/>
              </a:ext>
            </a:extLst>
          </p:cNvPr>
          <p:cNvCxnSpPr/>
          <p:nvPr/>
        </p:nvCxnSpPr>
        <p:spPr>
          <a:xfrm flipH="1">
            <a:off x="4348948" y="3965146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007EAE"/>
            </a:solidFill>
            <a:prstDash val="solid"/>
            <a:headEnd type="oval"/>
            <a:tailEnd type="oval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6F3AAB0-1F02-441B-A571-F91651882371}"/>
              </a:ext>
            </a:extLst>
          </p:cNvPr>
          <p:cNvSpPr txBox="1"/>
          <p:nvPr/>
        </p:nvSpPr>
        <p:spPr>
          <a:xfrm>
            <a:off x="4344035" y="4181620"/>
            <a:ext cx="324287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007EAE"/>
                </a:solidFill>
                <a:latin typeface="Arial Narrow" panose="020B0606020202030204" pitchFamily="34" charset="0"/>
              </a:rPr>
              <a:t>Проверка 1 записи или списка </a:t>
            </a:r>
            <a:r>
              <a:rPr lang="en-US" b="1" dirty="0">
                <a:solidFill>
                  <a:srgbClr val="007EAE"/>
                </a:solidFill>
                <a:latin typeface="Arial Narrow" panose="020B0606020202030204" pitchFamily="34" charset="0"/>
              </a:rPr>
              <a:t>(IP)</a:t>
            </a:r>
          </a:p>
        </p:txBody>
      </p:sp>
      <p:sp>
        <p:nvSpPr>
          <p:cNvPr id="35" name="Down Arrow Callout 144">
            <a:extLst>
              <a:ext uri="{FF2B5EF4-FFF2-40B4-BE49-F238E27FC236}">
                <a16:creationId xmlns:a16="http://schemas.microsoft.com/office/drawing/2014/main" xmlns="" id="{BD8A3AB5-96B9-415A-ADE0-49B866BC2D09}"/>
              </a:ext>
            </a:extLst>
          </p:cNvPr>
          <p:cNvSpPr/>
          <p:nvPr/>
        </p:nvSpPr>
        <p:spPr>
          <a:xfrm flipV="1">
            <a:off x="7623525" y="4151820"/>
            <a:ext cx="3376040" cy="167786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596A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39A60FA-10F3-4678-98EE-314D607444F8}"/>
              </a:ext>
            </a:extLst>
          </p:cNvPr>
          <p:cNvSpPr txBox="1"/>
          <p:nvPr/>
        </p:nvSpPr>
        <p:spPr>
          <a:xfrm>
            <a:off x="8435387" y="4480213"/>
            <a:ext cx="151002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Запись найдена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Sev01">
            <a:extLst>
              <a:ext uri="{FF2B5EF4-FFF2-40B4-BE49-F238E27FC236}">
                <a16:creationId xmlns:a16="http://schemas.microsoft.com/office/drawing/2014/main" xmlns="" id="{1E9C2AEA-3D28-42CA-B922-E6ACAA810017}"/>
              </a:ext>
            </a:extLst>
          </p:cNvPr>
          <p:cNvSpPr>
            <a:spLocks noChangeAspect="1"/>
          </p:cNvSpPr>
          <p:nvPr/>
        </p:nvSpPr>
        <p:spPr>
          <a:xfrm>
            <a:off x="5821440" y="3823382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007EA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8" name="Straight Connector 149">
            <a:extLst>
              <a:ext uri="{FF2B5EF4-FFF2-40B4-BE49-F238E27FC236}">
                <a16:creationId xmlns:a16="http://schemas.microsoft.com/office/drawing/2014/main" xmlns="" id="{305A846A-F2E6-4DC7-B610-85A351EB8BE0}"/>
              </a:ext>
            </a:extLst>
          </p:cNvPr>
          <p:cNvCxnSpPr/>
          <p:nvPr/>
        </p:nvCxnSpPr>
        <p:spPr>
          <a:xfrm flipH="1">
            <a:off x="7722562" y="3965331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596A94"/>
            </a:solidFill>
            <a:prstDash val="solid"/>
            <a:headEnd type="oval"/>
            <a:tailEnd type="oval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FF2F83A-03E5-4CDC-B122-C61434AA5555}"/>
              </a:ext>
            </a:extLst>
          </p:cNvPr>
          <p:cNvSpPr txBox="1"/>
          <p:nvPr/>
        </p:nvSpPr>
        <p:spPr>
          <a:xfrm>
            <a:off x="7915329" y="3431425"/>
            <a:ext cx="279243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596A94"/>
                </a:solidFill>
                <a:latin typeface="Arial Narrow" panose="020B0606020202030204" pitchFamily="34" charset="0"/>
              </a:rPr>
              <a:t>Результат обработки запроса</a:t>
            </a:r>
            <a:endParaRPr lang="en-US" b="1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Down Arrow Callout 152">
            <a:extLst>
              <a:ext uri="{FF2B5EF4-FFF2-40B4-BE49-F238E27FC236}">
                <a16:creationId xmlns:a16="http://schemas.microsoft.com/office/drawing/2014/main" xmlns="" id="{AF8F3BA0-20DF-406A-B26D-1DBEC475F571}"/>
              </a:ext>
            </a:extLst>
          </p:cNvPr>
          <p:cNvSpPr/>
          <p:nvPr/>
        </p:nvSpPr>
        <p:spPr>
          <a:xfrm>
            <a:off x="4283332" y="2204864"/>
            <a:ext cx="3376040" cy="1596086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007EA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F9C5FFB-6A5B-4F13-9467-1861F3424D8C}"/>
              </a:ext>
            </a:extLst>
          </p:cNvPr>
          <p:cNvSpPr txBox="1"/>
          <p:nvPr/>
        </p:nvSpPr>
        <p:spPr>
          <a:xfrm>
            <a:off x="4704504" y="2631427"/>
            <a:ext cx="253369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Сверка с изолированным сегментом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Sev01">
            <a:extLst>
              <a:ext uri="{FF2B5EF4-FFF2-40B4-BE49-F238E27FC236}">
                <a16:creationId xmlns:a16="http://schemas.microsoft.com/office/drawing/2014/main" xmlns="" id="{5127624C-CA08-4461-AC28-03C0C09C8982}"/>
              </a:ext>
            </a:extLst>
          </p:cNvPr>
          <p:cNvSpPr>
            <a:spLocks noChangeAspect="1"/>
          </p:cNvSpPr>
          <p:nvPr/>
        </p:nvSpPr>
        <p:spPr>
          <a:xfrm>
            <a:off x="9158566" y="3823382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596A9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596A9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3" name="Down Arrow Callout 144">
            <a:extLst>
              <a:ext uri="{FF2B5EF4-FFF2-40B4-BE49-F238E27FC236}">
                <a16:creationId xmlns:a16="http://schemas.microsoft.com/office/drawing/2014/main" xmlns="" id="{7372AC9A-B59B-42AA-ABF3-93BDAE5A6445}"/>
              </a:ext>
            </a:extLst>
          </p:cNvPr>
          <p:cNvSpPr/>
          <p:nvPr/>
        </p:nvSpPr>
        <p:spPr>
          <a:xfrm flipV="1">
            <a:off x="931381" y="4127466"/>
            <a:ext cx="3376040" cy="170222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6C81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CBF4F86-1215-4A9D-8027-EA67E6F46357}"/>
              </a:ext>
            </a:extLst>
          </p:cNvPr>
          <p:cNvSpPr txBox="1"/>
          <p:nvPr/>
        </p:nvSpPr>
        <p:spPr>
          <a:xfrm>
            <a:off x="1335554" y="4365252"/>
            <a:ext cx="253369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Регистрационный номер </a:t>
            </a:r>
          </a:p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декларации на товары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E679BE7-101D-4FEA-A18F-A305A6977532}"/>
              </a:ext>
            </a:extLst>
          </p:cNvPr>
          <p:cNvSpPr txBox="1"/>
          <p:nvPr/>
        </p:nvSpPr>
        <p:spPr>
          <a:xfrm>
            <a:off x="8435387" y="4871297"/>
            <a:ext cx="1891543" cy="35907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>
              <a:lnSpc>
                <a:spcPts val="1400"/>
              </a:lnSpc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Товары по ДТ </a:t>
            </a:r>
          </a:p>
          <a:p>
            <a:pPr defTabSz="1031626">
              <a:lnSpc>
                <a:spcPts val="1400"/>
              </a:lnSpc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не прослеживаются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481F995-20BD-47DD-83DD-A35AAD875259}"/>
              </a:ext>
            </a:extLst>
          </p:cNvPr>
          <p:cNvSpPr txBox="1"/>
          <p:nvPr/>
        </p:nvSpPr>
        <p:spPr>
          <a:xfrm>
            <a:off x="8435387" y="5337914"/>
            <a:ext cx="1864293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Запись отсутствует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7DC04CF-4161-4BC3-8D2F-154398FD9DA8}"/>
              </a:ext>
            </a:extLst>
          </p:cNvPr>
          <p:cNvSpPr txBox="1"/>
          <p:nvPr/>
        </p:nvSpPr>
        <p:spPr>
          <a:xfrm>
            <a:off x="1086577" y="5192741"/>
            <a:ext cx="253369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Номер товарной партии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: скругленные углы 16">
            <a:extLst>
              <a:ext uri="{FF2B5EF4-FFF2-40B4-BE49-F238E27FC236}">
                <a16:creationId xmlns:a16="http://schemas.microsoft.com/office/drawing/2014/main" xmlns="" id="{531BEF4D-0398-4FAA-8AF1-D0E538533367}"/>
              </a:ext>
            </a:extLst>
          </p:cNvPr>
          <p:cNvSpPr/>
          <p:nvPr/>
        </p:nvSpPr>
        <p:spPr>
          <a:xfrm>
            <a:off x="1318980" y="4919853"/>
            <a:ext cx="2301293" cy="268591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12345678/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ддммгг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/1234567</a:t>
            </a:r>
          </a:p>
        </p:txBody>
      </p:sp>
      <p:sp>
        <p:nvSpPr>
          <p:cNvPr id="49" name="Прямоугольник: скругленные углы 98">
            <a:extLst>
              <a:ext uri="{FF2B5EF4-FFF2-40B4-BE49-F238E27FC236}">
                <a16:creationId xmlns:a16="http://schemas.microsoft.com/office/drawing/2014/main" xmlns="" id="{D79907C6-174F-4F45-8AA0-DF9087D2D32F}"/>
              </a:ext>
            </a:extLst>
          </p:cNvPr>
          <p:cNvSpPr/>
          <p:nvPr/>
        </p:nvSpPr>
        <p:spPr>
          <a:xfrm>
            <a:off x="1338032" y="5488906"/>
            <a:ext cx="1437672" cy="251817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456</a:t>
            </a:r>
          </a:p>
        </p:txBody>
      </p:sp>
      <p:sp>
        <p:nvSpPr>
          <p:cNvPr id="50" name="Прямоугольник: скругленные углы 103">
            <a:extLst>
              <a:ext uri="{FF2B5EF4-FFF2-40B4-BE49-F238E27FC236}">
                <a16:creationId xmlns:a16="http://schemas.microsoft.com/office/drawing/2014/main" xmlns="" id="{776FDDBA-1DAA-48EB-A765-37F47BFB9668}"/>
              </a:ext>
            </a:extLst>
          </p:cNvPr>
          <p:cNvSpPr/>
          <p:nvPr/>
        </p:nvSpPr>
        <p:spPr>
          <a:xfrm>
            <a:off x="7925358" y="4409389"/>
            <a:ext cx="387313" cy="381644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1" name="Freeform 138">
            <a:extLst>
              <a:ext uri="{FF2B5EF4-FFF2-40B4-BE49-F238E27FC236}">
                <a16:creationId xmlns:a16="http://schemas.microsoft.com/office/drawing/2014/main" xmlns="" id="{8B426427-5FE7-4E76-BABE-86933EACB7B4}"/>
              </a:ext>
            </a:extLst>
          </p:cNvPr>
          <p:cNvSpPr>
            <a:spLocks noEditPoints="1"/>
          </p:cNvSpPr>
          <p:nvPr/>
        </p:nvSpPr>
        <p:spPr bwMode="auto">
          <a:xfrm>
            <a:off x="7969634" y="4451223"/>
            <a:ext cx="329927" cy="263776"/>
          </a:xfrm>
          <a:custGeom>
            <a:avLst/>
            <a:gdLst>
              <a:gd name="T0" fmla="*/ 512 w 515"/>
              <a:gd name="T1" fmla="*/ 2 h 453"/>
              <a:gd name="T2" fmla="*/ 502 w 515"/>
              <a:gd name="T3" fmla="*/ 3 h 453"/>
              <a:gd name="T4" fmla="*/ 398 w 515"/>
              <a:gd name="T5" fmla="*/ 134 h 453"/>
              <a:gd name="T6" fmla="*/ 398 w 515"/>
              <a:gd name="T7" fmla="*/ 63 h 453"/>
              <a:gd name="T8" fmla="*/ 391 w 515"/>
              <a:gd name="T9" fmla="*/ 56 h 453"/>
              <a:gd name="T10" fmla="*/ 7 w 515"/>
              <a:gd name="T11" fmla="*/ 56 h 453"/>
              <a:gd name="T12" fmla="*/ 0 w 515"/>
              <a:gd name="T13" fmla="*/ 63 h 453"/>
              <a:gd name="T14" fmla="*/ 0 w 515"/>
              <a:gd name="T15" fmla="*/ 446 h 453"/>
              <a:gd name="T16" fmla="*/ 7 w 515"/>
              <a:gd name="T17" fmla="*/ 453 h 453"/>
              <a:gd name="T18" fmla="*/ 391 w 515"/>
              <a:gd name="T19" fmla="*/ 453 h 453"/>
              <a:gd name="T20" fmla="*/ 398 w 515"/>
              <a:gd name="T21" fmla="*/ 446 h 453"/>
              <a:gd name="T22" fmla="*/ 398 w 515"/>
              <a:gd name="T23" fmla="*/ 156 h 453"/>
              <a:gd name="T24" fmla="*/ 513 w 515"/>
              <a:gd name="T25" fmla="*/ 12 h 453"/>
              <a:gd name="T26" fmla="*/ 512 w 515"/>
              <a:gd name="T27" fmla="*/ 2 h 453"/>
              <a:gd name="T28" fmla="*/ 384 w 515"/>
              <a:gd name="T29" fmla="*/ 439 h 453"/>
              <a:gd name="T30" fmla="*/ 14 w 515"/>
              <a:gd name="T31" fmla="*/ 439 h 453"/>
              <a:gd name="T32" fmla="*/ 14 w 515"/>
              <a:gd name="T33" fmla="*/ 70 h 453"/>
              <a:gd name="T34" fmla="*/ 384 w 515"/>
              <a:gd name="T35" fmla="*/ 70 h 453"/>
              <a:gd name="T36" fmla="*/ 384 w 515"/>
              <a:gd name="T37" fmla="*/ 151 h 453"/>
              <a:gd name="T38" fmla="*/ 204 w 515"/>
              <a:gd name="T39" fmla="*/ 376 h 453"/>
              <a:gd name="T40" fmla="*/ 49 w 515"/>
              <a:gd name="T41" fmla="*/ 245 h 453"/>
              <a:gd name="T42" fmla="*/ 39 w 515"/>
              <a:gd name="T43" fmla="*/ 246 h 453"/>
              <a:gd name="T44" fmla="*/ 40 w 515"/>
              <a:gd name="T45" fmla="*/ 256 h 453"/>
              <a:gd name="T46" fmla="*/ 201 w 515"/>
              <a:gd name="T47" fmla="*/ 391 h 453"/>
              <a:gd name="T48" fmla="*/ 205 w 515"/>
              <a:gd name="T49" fmla="*/ 393 h 453"/>
              <a:gd name="T50" fmla="*/ 206 w 515"/>
              <a:gd name="T51" fmla="*/ 393 h 453"/>
              <a:gd name="T52" fmla="*/ 211 w 515"/>
              <a:gd name="T53" fmla="*/ 390 h 453"/>
              <a:gd name="T54" fmla="*/ 384 w 515"/>
              <a:gd name="T55" fmla="*/ 174 h 453"/>
              <a:gd name="T56" fmla="*/ 384 w 515"/>
              <a:gd name="T57" fmla="*/ 4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15" h="453">
                <a:moveTo>
                  <a:pt x="512" y="2"/>
                </a:moveTo>
                <a:cubicBezTo>
                  <a:pt x="509" y="0"/>
                  <a:pt x="504" y="0"/>
                  <a:pt x="502" y="3"/>
                </a:cubicBezTo>
                <a:cubicBezTo>
                  <a:pt x="398" y="134"/>
                  <a:pt x="398" y="134"/>
                  <a:pt x="398" y="134"/>
                </a:cubicBezTo>
                <a:cubicBezTo>
                  <a:pt x="398" y="63"/>
                  <a:pt x="398" y="63"/>
                  <a:pt x="398" y="63"/>
                </a:cubicBezTo>
                <a:cubicBezTo>
                  <a:pt x="398" y="59"/>
                  <a:pt x="394" y="56"/>
                  <a:pt x="391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0" y="59"/>
                  <a:pt x="0" y="63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0"/>
                  <a:pt x="4" y="453"/>
                  <a:pt x="7" y="453"/>
                </a:cubicBezTo>
                <a:cubicBezTo>
                  <a:pt x="391" y="453"/>
                  <a:pt x="391" y="453"/>
                  <a:pt x="391" y="453"/>
                </a:cubicBezTo>
                <a:cubicBezTo>
                  <a:pt x="394" y="453"/>
                  <a:pt x="398" y="450"/>
                  <a:pt x="398" y="446"/>
                </a:cubicBezTo>
                <a:cubicBezTo>
                  <a:pt x="398" y="156"/>
                  <a:pt x="398" y="156"/>
                  <a:pt x="398" y="156"/>
                </a:cubicBezTo>
                <a:cubicBezTo>
                  <a:pt x="513" y="12"/>
                  <a:pt x="513" y="12"/>
                  <a:pt x="513" y="12"/>
                </a:cubicBezTo>
                <a:cubicBezTo>
                  <a:pt x="515" y="9"/>
                  <a:pt x="515" y="5"/>
                  <a:pt x="512" y="2"/>
                </a:cubicBezTo>
                <a:close/>
                <a:moveTo>
                  <a:pt x="384" y="439"/>
                </a:moveTo>
                <a:cubicBezTo>
                  <a:pt x="14" y="439"/>
                  <a:pt x="14" y="439"/>
                  <a:pt x="14" y="439"/>
                </a:cubicBezTo>
                <a:cubicBezTo>
                  <a:pt x="14" y="70"/>
                  <a:pt x="14" y="70"/>
                  <a:pt x="14" y="70"/>
                </a:cubicBezTo>
                <a:cubicBezTo>
                  <a:pt x="384" y="70"/>
                  <a:pt x="384" y="70"/>
                  <a:pt x="384" y="70"/>
                </a:cubicBezTo>
                <a:cubicBezTo>
                  <a:pt x="384" y="151"/>
                  <a:pt x="384" y="151"/>
                  <a:pt x="384" y="151"/>
                </a:cubicBezTo>
                <a:cubicBezTo>
                  <a:pt x="204" y="376"/>
                  <a:pt x="204" y="376"/>
                  <a:pt x="204" y="376"/>
                </a:cubicBezTo>
                <a:cubicBezTo>
                  <a:pt x="49" y="245"/>
                  <a:pt x="49" y="245"/>
                  <a:pt x="49" y="245"/>
                </a:cubicBezTo>
                <a:cubicBezTo>
                  <a:pt x="46" y="243"/>
                  <a:pt x="42" y="243"/>
                  <a:pt x="39" y="246"/>
                </a:cubicBezTo>
                <a:cubicBezTo>
                  <a:pt x="37" y="249"/>
                  <a:pt x="37" y="253"/>
                  <a:pt x="40" y="256"/>
                </a:cubicBezTo>
                <a:cubicBezTo>
                  <a:pt x="201" y="391"/>
                  <a:pt x="201" y="391"/>
                  <a:pt x="201" y="391"/>
                </a:cubicBezTo>
                <a:cubicBezTo>
                  <a:pt x="202" y="392"/>
                  <a:pt x="204" y="393"/>
                  <a:pt x="205" y="393"/>
                </a:cubicBezTo>
                <a:cubicBezTo>
                  <a:pt x="206" y="393"/>
                  <a:pt x="206" y="393"/>
                  <a:pt x="206" y="393"/>
                </a:cubicBezTo>
                <a:cubicBezTo>
                  <a:pt x="208" y="393"/>
                  <a:pt x="210" y="392"/>
                  <a:pt x="211" y="390"/>
                </a:cubicBezTo>
                <a:cubicBezTo>
                  <a:pt x="384" y="174"/>
                  <a:pt x="384" y="174"/>
                  <a:pt x="384" y="174"/>
                </a:cubicBezTo>
                <a:lnTo>
                  <a:pt x="384" y="4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: скругленные углы 104">
            <a:extLst>
              <a:ext uri="{FF2B5EF4-FFF2-40B4-BE49-F238E27FC236}">
                <a16:creationId xmlns:a16="http://schemas.microsoft.com/office/drawing/2014/main" xmlns="" id="{240ADE83-7455-4A73-A29D-AAE11FC4A964}"/>
              </a:ext>
            </a:extLst>
          </p:cNvPr>
          <p:cNvSpPr/>
          <p:nvPr/>
        </p:nvSpPr>
        <p:spPr>
          <a:xfrm>
            <a:off x="7912247" y="4845974"/>
            <a:ext cx="387313" cy="36828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: скругленные углы 105">
            <a:extLst>
              <a:ext uri="{FF2B5EF4-FFF2-40B4-BE49-F238E27FC236}">
                <a16:creationId xmlns:a16="http://schemas.microsoft.com/office/drawing/2014/main" xmlns="" id="{473F3B1C-9E28-4C51-AFC1-14491419B1B3}"/>
              </a:ext>
            </a:extLst>
          </p:cNvPr>
          <p:cNvSpPr/>
          <p:nvPr/>
        </p:nvSpPr>
        <p:spPr>
          <a:xfrm>
            <a:off x="7912247" y="5283337"/>
            <a:ext cx="400424" cy="381644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4" name="Freeform 139">
            <a:extLst>
              <a:ext uri="{FF2B5EF4-FFF2-40B4-BE49-F238E27FC236}">
                <a16:creationId xmlns:a16="http://schemas.microsoft.com/office/drawing/2014/main" xmlns="" id="{92339CF5-CCC5-4EBF-B4D3-2670A420FD08}"/>
              </a:ext>
            </a:extLst>
          </p:cNvPr>
          <p:cNvSpPr>
            <a:spLocks noEditPoints="1"/>
          </p:cNvSpPr>
          <p:nvPr/>
        </p:nvSpPr>
        <p:spPr bwMode="auto">
          <a:xfrm>
            <a:off x="7971602" y="5339130"/>
            <a:ext cx="294121" cy="267665"/>
          </a:xfrm>
          <a:custGeom>
            <a:avLst/>
            <a:gdLst>
              <a:gd name="T0" fmla="*/ 522 w 611"/>
              <a:gd name="T1" fmla="*/ 91 h 611"/>
              <a:gd name="T2" fmla="*/ 521 w 611"/>
              <a:gd name="T3" fmla="*/ 90 h 611"/>
              <a:gd name="T4" fmla="*/ 520 w 611"/>
              <a:gd name="T5" fmla="*/ 89 h 611"/>
              <a:gd name="T6" fmla="*/ 305 w 611"/>
              <a:gd name="T7" fmla="*/ 0 h 611"/>
              <a:gd name="T8" fmla="*/ 0 w 611"/>
              <a:gd name="T9" fmla="*/ 306 h 611"/>
              <a:gd name="T10" fmla="*/ 88 w 611"/>
              <a:gd name="T11" fmla="*/ 521 h 611"/>
              <a:gd name="T12" fmla="*/ 89 w 611"/>
              <a:gd name="T13" fmla="*/ 522 h 611"/>
              <a:gd name="T14" fmla="*/ 90 w 611"/>
              <a:gd name="T15" fmla="*/ 523 h 611"/>
              <a:gd name="T16" fmla="*/ 305 w 611"/>
              <a:gd name="T17" fmla="*/ 611 h 611"/>
              <a:gd name="T18" fmla="*/ 611 w 611"/>
              <a:gd name="T19" fmla="*/ 306 h 611"/>
              <a:gd name="T20" fmla="*/ 522 w 611"/>
              <a:gd name="T21" fmla="*/ 91 h 611"/>
              <a:gd name="T22" fmla="*/ 305 w 611"/>
              <a:gd name="T23" fmla="*/ 14 h 611"/>
              <a:gd name="T24" fmla="*/ 506 w 611"/>
              <a:gd name="T25" fmla="*/ 95 h 611"/>
              <a:gd name="T26" fmla="*/ 94 w 611"/>
              <a:gd name="T27" fmla="*/ 507 h 611"/>
              <a:gd name="T28" fmla="*/ 14 w 611"/>
              <a:gd name="T29" fmla="*/ 306 h 611"/>
              <a:gd name="T30" fmla="*/ 305 w 611"/>
              <a:gd name="T31" fmla="*/ 14 h 611"/>
              <a:gd name="T32" fmla="*/ 305 w 611"/>
              <a:gd name="T33" fmla="*/ 597 h 611"/>
              <a:gd name="T34" fmla="*/ 104 w 611"/>
              <a:gd name="T35" fmla="*/ 517 h 611"/>
              <a:gd name="T36" fmla="*/ 516 w 611"/>
              <a:gd name="T37" fmla="*/ 105 h 611"/>
              <a:gd name="T38" fmla="*/ 597 w 611"/>
              <a:gd name="T39" fmla="*/ 306 h 611"/>
              <a:gd name="T40" fmla="*/ 305 w 611"/>
              <a:gd name="T41" fmla="*/ 597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1" h="611">
                <a:moveTo>
                  <a:pt x="522" y="91"/>
                </a:moveTo>
                <a:cubicBezTo>
                  <a:pt x="522" y="91"/>
                  <a:pt x="522" y="90"/>
                  <a:pt x="521" y="90"/>
                </a:cubicBezTo>
                <a:cubicBezTo>
                  <a:pt x="521" y="89"/>
                  <a:pt x="520" y="89"/>
                  <a:pt x="520" y="89"/>
                </a:cubicBezTo>
                <a:cubicBezTo>
                  <a:pt x="465" y="34"/>
                  <a:pt x="389" y="0"/>
                  <a:pt x="305" y="0"/>
                </a:cubicBezTo>
                <a:cubicBezTo>
                  <a:pt x="137" y="0"/>
                  <a:pt x="0" y="137"/>
                  <a:pt x="0" y="306"/>
                </a:cubicBezTo>
                <a:cubicBezTo>
                  <a:pt x="0" y="389"/>
                  <a:pt x="34" y="465"/>
                  <a:pt x="88" y="521"/>
                </a:cubicBezTo>
                <a:cubicBezTo>
                  <a:pt x="89" y="521"/>
                  <a:pt x="89" y="521"/>
                  <a:pt x="89" y="522"/>
                </a:cubicBezTo>
                <a:cubicBezTo>
                  <a:pt x="90" y="522"/>
                  <a:pt x="90" y="522"/>
                  <a:pt x="90" y="523"/>
                </a:cubicBezTo>
                <a:cubicBezTo>
                  <a:pt x="146" y="577"/>
                  <a:pt x="222" y="611"/>
                  <a:pt x="305" y="611"/>
                </a:cubicBezTo>
                <a:cubicBezTo>
                  <a:pt x="474" y="611"/>
                  <a:pt x="611" y="474"/>
                  <a:pt x="611" y="306"/>
                </a:cubicBezTo>
                <a:cubicBezTo>
                  <a:pt x="611" y="222"/>
                  <a:pt x="577" y="146"/>
                  <a:pt x="522" y="91"/>
                </a:cubicBezTo>
                <a:close/>
                <a:moveTo>
                  <a:pt x="305" y="14"/>
                </a:moveTo>
                <a:cubicBezTo>
                  <a:pt x="383" y="14"/>
                  <a:pt x="454" y="45"/>
                  <a:pt x="506" y="95"/>
                </a:cubicBezTo>
                <a:cubicBezTo>
                  <a:pt x="94" y="507"/>
                  <a:pt x="94" y="507"/>
                  <a:pt x="94" y="507"/>
                </a:cubicBezTo>
                <a:cubicBezTo>
                  <a:pt x="44" y="454"/>
                  <a:pt x="14" y="384"/>
                  <a:pt x="14" y="306"/>
                </a:cubicBezTo>
                <a:cubicBezTo>
                  <a:pt x="14" y="145"/>
                  <a:pt x="145" y="14"/>
                  <a:pt x="305" y="14"/>
                </a:cubicBezTo>
                <a:close/>
                <a:moveTo>
                  <a:pt x="305" y="597"/>
                </a:moveTo>
                <a:cubicBezTo>
                  <a:pt x="227" y="597"/>
                  <a:pt x="157" y="566"/>
                  <a:pt x="104" y="517"/>
                </a:cubicBezTo>
                <a:cubicBezTo>
                  <a:pt x="516" y="105"/>
                  <a:pt x="516" y="105"/>
                  <a:pt x="516" y="105"/>
                </a:cubicBezTo>
                <a:cubicBezTo>
                  <a:pt x="566" y="157"/>
                  <a:pt x="597" y="228"/>
                  <a:pt x="597" y="306"/>
                </a:cubicBezTo>
                <a:cubicBezTo>
                  <a:pt x="597" y="466"/>
                  <a:pt x="466" y="597"/>
                  <a:pt x="305" y="59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 Narrow" panose="020B0606020202030204" pitchFamily="34" charset="0"/>
            </a:endParaRPr>
          </a:p>
        </p:txBody>
      </p:sp>
      <p:sp>
        <p:nvSpPr>
          <p:cNvPr id="55" name="Freeform 153">
            <a:extLst>
              <a:ext uri="{FF2B5EF4-FFF2-40B4-BE49-F238E27FC236}">
                <a16:creationId xmlns:a16="http://schemas.microsoft.com/office/drawing/2014/main" xmlns="" id="{152E7821-C722-4976-8E87-9E85C3243665}"/>
              </a:ext>
            </a:extLst>
          </p:cNvPr>
          <p:cNvSpPr>
            <a:spLocks noEditPoints="1"/>
          </p:cNvSpPr>
          <p:nvPr/>
        </p:nvSpPr>
        <p:spPr bwMode="auto">
          <a:xfrm>
            <a:off x="7944582" y="4876794"/>
            <a:ext cx="332950" cy="265547"/>
          </a:xfrm>
          <a:custGeom>
            <a:avLst/>
            <a:gdLst>
              <a:gd name="T0" fmla="*/ 0 w 629"/>
              <a:gd name="T1" fmla="*/ 517 h 517"/>
              <a:gd name="T2" fmla="*/ 315 w 629"/>
              <a:gd name="T3" fmla="*/ 0 h 517"/>
              <a:gd name="T4" fmla="*/ 629 w 629"/>
              <a:gd name="T5" fmla="*/ 517 h 517"/>
              <a:gd name="T6" fmla="*/ 0 w 629"/>
              <a:gd name="T7" fmla="*/ 517 h 517"/>
              <a:gd name="T8" fmla="*/ 315 w 629"/>
              <a:gd name="T9" fmla="*/ 408 h 517"/>
              <a:gd name="T10" fmla="*/ 290 w 629"/>
              <a:gd name="T11" fmla="*/ 433 h 517"/>
              <a:gd name="T12" fmla="*/ 315 w 629"/>
              <a:gd name="T13" fmla="*/ 457 h 517"/>
              <a:gd name="T14" fmla="*/ 339 w 629"/>
              <a:gd name="T15" fmla="*/ 433 h 517"/>
              <a:gd name="T16" fmla="*/ 315 w 629"/>
              <a:gd name="T17" fmla="*/ 408 h 517"/>
              <a:gd name="T18" fmla="*/ 290 w 629"/>
              <a:gd name="T19" fmla="*/ 367 h 517"/>
              <a:gd name="T20" fmla="*/ 315 w 629"/>
              <a:gd name="T21" fmla="*/ 391 h 517"/>
              <a:gd name="T22" fmla="*/ 339 w 629"/>
              <a:gd name="T23" fmla="*/ 367 h 517"/>
              <a:gd name="T24" fmla="*/ 339 w 629"/>
              <a:gd name="T25" fmla="*/ 200 h 517"/>
              <a:gd name="T26" fmla="*/ 315 w 629"/>
              <a:gd name="T27" fmla="*/ 176 h 517"/>
              <a:gd name="T28" fmla="*/ 290 w 629"/>
              <a:gd name="T29" fmla="*/ 200 h 517"/>
              <a:gd name="T30" fmla="*/ 290 w 629"/>
              <a:gd name="T31" fmla="*/ 36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9" h="517">
                <a:moveTo>
                  <a:pt x="0" y="517"/>
                </a:moveTo>
                <a:cubicBezTo>
                  <a:pt x="315" y="0"/>
                  <a:pt x="315" y="0"/>
                  <a:pt x="315" y="0"/>
                </a:cubicBezTo>
                <a:cubicBezTo>
                  <a:pt x="629" y="517"/>
                  <a:pt x="629" y="517"/>
                  <a:pt x="629" y="517"/>
                </a:cubicBezTo>
                <a:lnTo>
                  <a:pt x="0" y="517"/>
                </a:lnTo>
                <a:close/>
                <a:moveTo>
                  <a:pt x="315" y="408"/>
                </a:moveTo>
                <a:cubicBezTo>
                  <a:pt x="301" y="408"/>
                  <a:pt x="290" y="419"/>
                  <a:pt x="290" y="433"/>
                </a:cubicBezTo>
                <a:cubicBezTo>
                  <a:pt x="290" y="446"/>
                  <a:pt x="301" y="457"/>
                  <a:pt x="315" y="457"/>
                </a:cubicBezTo>
                <a:cubicBezTo>
                  <a:pt x="328" y="457"/>
                  <a:pt x="339" y="446"/>
                  <a:pt x="339" y="433"/>
                </a:cubicBezTo>
                <a:cubicBezTo>
                  <a:pt x="339" y="419"/>
                  <a:pt x="328" y="408"/>
                  <a:pt x="315" y="408"/>
                </a:cubicBezTo>
                <a:close/>
                <a:moveTo>
                  <a:pt x="290" y="367"/>
                </a:moveTo>
                <a:cubicBezTo>
                  <a:pt x="290" y="380"/>
                  <a:pt x="301" y="391"/>
                  <a:pt x="315" y="391"/>
                </a:cubicBezTo>
                <a:cubicBezTo>
                  <a:pt x="328" y="391"/>
                  <a:pt x="339" y="380"/>
                  <a:pt x="339" y="367"/>
                </a:cubicBezTo>
                <a:cubicBezTo>
                  <a:pt x="339" y="200"/>
                  <a:pt x="339" y="200"/>
                  <a:pt x="339" y="200"/>
                </a:cubicBezTo>
                <a:cubicBezTo>
                  <a:pt x="339" y="187"/>
                  <a:pt x="328" y="176"/>
                  <a:pt x="315" y="176"/>
                </a:cubicBezTo>
                <a:cubicBezTo>
                  <a:pt x="301" y="176"/>
                  <a:pt x="290" y="187"/>
                  <a:pt x="290" y="200"/>
                </a:cubicBezTo>
                <a:lnTo>
                  <a:pt x="290" y="367"/>
                </a:lnTo>
                <a:close/>
              </a:path>
            </a:pathLst>
          </a:custGeom>
          <a:noFill/>
          <a:ln w="19050" cap="rnd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4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РЕКОМЕНДАЦИИ ФНС РОССИИ ПО ПОДГОТОВКЕ К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23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B72C0C5-663B-4877-A172-EF167A9D9F95}"/>
              </a:ext>
            </a:extLst>
          </p:cNvPr>
          <p:cNvSpPr txBox="1"/>
          <p:nvPr/>
        </p:nvSpPr>
        <p:spPr>
          <a:xfrm>
            <a:off x="767409" y="4941168"/>
            <a:ext cx="102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ФОРУМ: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B033BCD4-0079-4628-BC46-4B99AC28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08" y="3682968"/>
            <a:ext cx="1205655" cy="120565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8EC1DBFB-8298-4103-947F-F81CF961A39D}"/>
              </a:ext>
            </a:extLst>
          </p:cNvPr>
          <p:cNvSpPr txBox="1"/>
          <p:nvPr/>
        </p:nvSpPr>
        <p:spPr>
          <a:xfrm>
            <a:off x="767407" y="3359999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СЕРВИСЫ:</a:t>
            </a: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605B6FDC-D18C-4A2A-9E40-7320F98FC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08" y="2116323"/>
            <a:ext cx="1205655" cy="120565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DC7F7D3-298C-4CB7-A258-4A40AE6A95EE}"/>
              </a:ext>
            </a:extLst>
          </p:cNvPr>
          <p:cNvSpPr txBox="1"/>
          <p:nvPr/>
        </p:nvSpPr>
        <p:spPr>
          <a:xfrm>
            <a:off x="858848" y="1581722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РАЗДЕЛ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НА САЙТЕ: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631504" y="1633126"/>
            <a:ext cx="97210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ознакомиться </a:t>
            </a:r>
            <a:r>
              <a:rPr lang="ru-RU" sz="2000" dirty="0" smtClean="0">
                <a:latin typeface="Arial Narrow" panose="020B0606020202030204" pitchFamily="34" charset="0"/>
              </a:rPr>
              <a:t>с проектами </a:t>
            </a:r>
            <a:r>
              <a:rPr lang="ru-RU" sz="2000" dirty="0">
                <a:latin typeface="Arial Narrow" panose="020B0606020202030204" pitchFamily="34" charset="0"/>
              </a:rPr>
              <a:t>нормативно-правовых актов </a:t>
            </a: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специальном разделе на сайте ФНС </a:t>
            </a:r>
            <a:r>
              <a:rPr lang="ru-RU" sz="2000" dirty="0" smtClean="0">
                <a:latin typeface="Arial Narrow" panose="020B0606020202030204" pitchFamily="34" charset="0"/>
              </a:rPr>
              <a:t>России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проверить наличие операций </a:t>
            </a:r>
            <a:r>
              <a:rPr lang="ru-RU" sz="2000" dirty="0">
                <a:latin typeface="Arial Narrow" panose="020B0606020202030204" pitchFamily="34" charset="0"/>
              </a:rPr>
              <a:t>с товарами, участвующими в эксперименте, а также наличия их в </a:t>
            </a:r>
            <a:r>
              <a:rPr lang="ru-RU" sz="2000" dirty="0" smtClean="0">
                <a:latin typeface="Arial Narrow" panose="020B0606020202030204" pitchFamily="34" charset="0"/>
              </a:rPr>
              <a:t>собственности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случае отсутствия электронного документооборота рассмотреть варианты подключения к </a:t>
            </a:r>
            <a:r>
              <a:rPr lang="ru-RU" sz="2000" dirty="0" smtClean="0">
                <a:latin typeface="Arial Narrow" panose="020B0606020202030204" pitchFamily="34" charset="0"/>
              </a:rPr>
              <a:t>нему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определиться какой способ учета прослеживаемых товаров, например, серийный или </a:t>
            </a:r>
            <a:r>
              <a:rPr lang="ru-RU" sz="2000" dirty="0" err="1">
                <a:latin typeface="Arial Narrow" panose="020B0606020202030204" pitchFamily="34" charset="0"/>
              </a:rPr>
              <a:t>партионный</a:t>
            </a:r>
            <a:r>
              <a:rPr lang="ru-RU" sz="2000" dirty="0">
                <a:latin typeface="Arial Narrow" panose="020B0606020202030204" pitchFamily="34" charset="0"/>
              </a:rPr>
              <a:t>, подходит для вашей учетной системы</a:t>
            </a:r>
            <a:endParaRPr lang="ru-RU" sz="2000" dirty="0">
              <a:latin typeface="Arial Narrow" panose="020B0606020202030204" pitchFamily="34" charset="0"/>
              <a:ea typeface="+mj-ea"/>
              <a:cs typeface="+mj-cs"/>
            </a:endParaRP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уточнить у своего оператора учетных систем потребуется ли доработка операционной системы, а также в какие сроки они могут быть реализованы</a:t>
            </a:r>
            <a:r>
              <a:rPr lang="ru-RU" sz="2000" dirty="0">
                <a:latin typeface="Arial Narrow" panose="020B0606020202030204" pitchFamily="34" charset="0"/>
              </a:rPr>
              <a:t> после вступления в силу изменений в Налоговом кодексе Российской Федерации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з</a:t>
            </a:r>
            <a:r>
              <a:rPr lang="ru-RU" sz="2000" dirty="0" smtClean="0">
                <a:latin typeface="Arial Narrow" panose="020B0606020202030204" pitchFamily="34" charset="0"/>
              </a:rPr>
              <a:t>адать интересующий Вас вопрос по прослеживаемости в разделе на форуме 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BC4DCEE8-C8EA-44CD-808A-4711D1E51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08" y="5264137"/>
            <a:ext cx="1205655" cy="12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  <a:t>Спасибо за внимание!</a:t>
            </a:r>
            <a:endParaRPr lang="ru-RU" sz="2800" i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4816" y="5630470"/>
            <a:ext cx="3168352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31904" y="836712"/>
            <a:ext cx="1800200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10" descr="FNS_vizitka_for_rukovodst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692696"/>
            <a:ext cx="1872208" cy="19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99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ЦЕЛИ СОЗДАНИЯ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национальной СИСТЕМЫ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983432" y="1484784"/>
            <a:ext cx="10801200" cy="101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Национальная система прослеживаемости - информационная система, обеспечивающая сбор, учет и хранение сведений о товарах, подлежащих прослеживаемости, и операциях, связанных с оборотом таких товаров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336" y="2716810"/>
            <a:ext cx="1130834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исполнение международных обязательств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подтверждение </a:t>
            </a:r>
            <a:r>
              <a:rPr lang="ru-RU" sz="2400" dirty="0">
                <a:latin typeface="Arial Narrow" panose="020B0606020202030204" pitchFamily="34" charset="0"/>
              </a:rPr>
              <a:t>законности оборота товаров в Евразийском экономическом союзе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предотвращение ввоза на территорию Российской Федерации контрафактной продукции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обеспечение экономической безопасности страны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2400" dirty="0">
                <a:latin typeface="Arial Narrow" panose="020B0606020202030204" pitchFamily="34" charset="0"/>
                <a:ea typeface="+mj-ea"/>
                <a:cs typeface="+mj-cs"/>
              </a:rPr>
              <a:t>конкурентоспособности отечественных товаров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ea typeface="+mj-ea"/>
                <a:cs typeface="+mj-cs"/>
              </a:rPr>
              <a:t>сокращение серого </a:t>
            </a: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импорта</a:t>
            </a:r>
            <a:endParaRPr lang="ru-RU" sz="2400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0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ИСТОЧНИКИ ФОРМИРОВАНИЯ СИСТЕМЫ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CB8A8-9301-4E17-843A-BFB521262558}"/>
              </a:ext>
            </a:extLst>
          </p:cNvPr>
          <p:cNvSpPr txBox="1">
            <a:spLocks/>
          </p:cNvSpPr>
          <p:nvPr/>
        </p:nvSpPr>
        <p:spPr>
          <a:xfrm>
            <a:off x="2227667" y="2813396"/>
            <a:ext cx="1668241" cy="56425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Декларация </a:t>
            </a:r>
          </a:p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на товары</a:t>
            </a:r>
          </a:p>
        </p:txBody>
      </p:sp>
      <p:cxnSp>
        <p:nvCxnSpPr>
          <p:cNvPr id="5" name="Straight Connector 31">
            <a:extLst>
              <a:ext uri="{FF2B5EF4-FFF2-40B4-BE49-F238E27FC236}">
                <a16:creationId xmlns:a16="http://schemas.microsoft.com/office/drawing/2014/main" xmlns="" id="{4D259F22-7749-4565-807C-69A0E80B4035}"/>
              </a:ext>
            </a:extLst>
          </p:cNvPr>
          <p:cNvCxnSpPr>
            <a:cxnSpLocks/>
          </p:cNvCxnSpPr>
          <p:nvPr/>
        </p:nvCxnSpPr>
        <p:spPr>
          <a:xfrm>
            <a:off x="4353584" y="2681034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564ADD1E-0AD8-43C2-A268-FC7E7A812C03}"/>
              </a:ext>
            </a:extLst>
          </p:cNvPr>
          <p:cNvSpPr txBox="1">
            <a:spLocks/>
          </p:cNvSpPr>
          <p:nvPr/>
        </p:nvSpPr>
        <p:spPr>
          <a:xfrm>
            <a:off x="8413528" y="2997516"/>
            <a:ext cx="2555187" cy="307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Декларация на товары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15814450-33EB-419D-A6B5-16D2C247E06B}"/>
              </a:ext>
            </a:extLst>
          </p:cNvPr>
          <p:cNvSpPr txBox="1">
            <a:spLocks/>
          </p:cNvSpPr>
          <p:nvPr/>
        </p:nvSpPr>
        <p:spPr>
          <a:xfrm>
            <a:off x="1999256" y="3837469"/>
            <a:ext cx="2163093" cy="56425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Уведомление об </a:t>
            </a:r>
          </a:p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остатках </a:t>
            </a:r>
            <a:r>
              <a:rPr lang="ru-RU" sz="2000" b="1" spc="60" dirty="0" smtClean="0">
                <a:solidFill>
                  <a:srgbClr val="0078A8"/>
                </a:solidFill>
                <a:latin typeface="Arial Narrow" panose="020B0606020202030204" pitchFamily="34" charset="0"/>
              </a:rPr>
              <a:t>или </a:t>
            </a: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ввозе</a:t>
            </a:r>
          </a:p>
        </p:txBody>
      </p:sp>
      <p:cxnSp>
        <p:nvCxnSpPr>
          <p:cNvPr id="8" name="Straight Connector 43">
            <a:extLst>
              <a:ext uri="{FF2B5EF4-FFF2-40B4-BE49-F238E27FC236}">
                <a16:creationId xmlns:a16="http://schemas.microsoft.com/office/drawing/2014/main" xmlns="" id="{94503A9D-D66C-48C3-92B8-EB1BC9057043}"/>
              </a:ext>
            </a:extLst>
          </p:cNvPr>
          <p:cNvCxnSpPr>
            <a:cxnSpLocks/>
          </p:cNvCxnSpPr>
          <p:nvPr/>
        </p:nvCxnSpPr>
        <p:spPr>
          <a:xfrm>
            <a:off x="4350458" y="3680935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A2253982-8331-4C05-8B11-D2E32989D770}"/>
              </a:ext>
            </a:extLst>
          </p:cNvPr>
          <p:cNvSpPr txBox="1">
            <a:spLocks/>
          </p:cNvSpPr>
          <p:nvPr/>
        </p:nvSpPr>
        <p:spPr>
          <a:xfrm>
            <a:off x="8383873" y="3912964"/>
            <a:ext cx="2612895" cy="307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Уведомление о вывозе</a:t>
            </a:r>
          </a:p>
        </p:txBody>
      </p:sp>
      <p:cxnSp>
        <p:nvCxnSpPr>
          <p:cNvPr id="10" name="Straight Connector 51">
            <a:extLst>
              <a:ext uri="{FF2B5EF4-FFF2-40B4-BE49-F238E27FC236}">
                <a16:creationId xmlns:a16="http://schemas.microsoft.com/office/drawing/2014/main" xmlns="" id="{2CF46574-C7CE-4EB6-9E30-9E843C789859}"/>
              </a:ext>
            </a:extLst>
          </p:cNvPr>
          <p:cNvCxnSpPr/>
          <p:nvPr/>
        </p:nvCxnSpPr>
        <p:spPr>
          <a:xfrm>
            <a:off x="1046379" y="4625143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cxnSp>
        <p:nvCxnSpPr>
          <p:cNvPr id="11" name="Straight Line buttom">
            <a:extLst>
              <a:ext uri="{FF2B5EF4-FFF2-40B4-BE49-F238E27FC236}">
                <a16:creationId xmlns:a16="http://schemas.microsoft.com/office/drawing/2014/main" xmlns="" id="{EE7FF03C-EF62-4931-AEEA-E2037BC27F4C}"/>
              </a:ext>
            </a:extLst>
          </p:cNvPr>
          <p:cNvCxnSpPr/>
          <p:nvPr/>
        </p:nvCxnSpPr>
        <p:spPr>
          <a:xfrm>
            <a:off x="1069986" y="5738644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cxnSp>
        <p:nvCxnSpPr>
          <p:cNvPr id="12" name="Straight Line buttom">
            <a:extLst>
              <a:ext uri="{FF2B5EF4-FFF2-40B4-BE49-F238E27FC236}">
                <a16:creationId xmlns:a16="http://schemas.microsoft.com/office/drawing/2014/main" xmlns="" id="{6DBE58CA-39A4-4EA1-BF4C-9982248F0409}"/>
              </a:ext>
            </a:extLst>
          </p:cNvPr>
          <p:cNvCxnSpPr/>
          <p:nvPr/>
        </p:nvCxnSpPr>
        <p:spPr>
          <a:xfrm>
            <a:off x="1046381" y="2568724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cxnSp>
        <p:nvCxnSpPr>
          <p:cNvPr id="13" name="Straight Line buttom">
            <a:extLst>
              <a:ext uri="{FF2B5EF4-FFF2-40B4-BE49-F238E27FC236}">
                <a16:creationId xmlns:a16="http://schemas.microsoft.com/office/drawing/2014/main" xmlns="" id="{A8D62655-F81B-4501-901A-623F67F6CC7A}"/>
              </a:ext>
            </a:extLst>
          </p:cNvPr>
          <p:cNvCxnSpPr/>
          <p:nvPr/>
        </p:nvCxnSpPr>
        <p:spPr>
          <a:xfrm>
            <a:off x="1046379" y="1844824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0C5F85C-D057-4187-85DD-F0DD9C109E1D}"/>
              </a:ext>
            </a:extLst>
          </p:cNvPr>
          <p:cNvSpPr/>
          <p:nvPr/>
        </p:nvSpPr>
        <p:spPr>
          <a:xfrm>
            <a:off x="1107324" y="2003478"/>
            <a:ext cx="2883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ПОСТУПЛЕНИЕ ТОВАРА</a:t>
            </a:r>
            <a:endParaRPr lang="en-US" sz="2000" b="1" spc="60" dirty="0">
              <a:solidFill>
                <a:srgbClr val="0078A8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4D73DCF-BEB4-4382-A72B-513B30692D7E}"/>
              </a:ext>
            </a:extLst>
          </p:cNvPr>
          <p:cNvSpPr/>
          <p:nvPr/>
        </p:nvSpPr>
        <p:spPr>
          <a:xfrm>
            <a:off x="4456097" y="2013197"/>
            <a:ext cx="3737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ВНУТРЕННИЙ ОБОРОТ ТОВАРА</a:t>
            </a:r>
            <a:endParaRPr lang="en-US" sz="2000" b="1" spc="60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E028ABC-F9E2-4FDC-A3F4-869CCBDA6162}"/>
              </a:ext>
            </a:extLst>
          </p:cNvPr>
          <p:cNvSpPr/>
          <p:nvPr/>
        </p:nvSpPr>
        <p:spPr>
          <a:xfrm>
            <a:off x="8677140" y="2000749"/>
            <a:ext cx="2382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ВЫБЫТИЕ ТОВАРА</a:t>
            </a:r>
            <a:endParaRPr lang="en-US" sz="2000" b="1" spc="60" dirty="0">
              <a:solidFill>
                <a:srgbClr val="0078A8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987F9BF-79A0-4545-98B8-DCAC78786F63}"/>
              </a:ext>
            </a:extLst>
          </p:cNvPr>
          <p:cNvGrpSpPr/>
          <p:nvPr/>
        </p:nvGrpSpPr>
        <p:grpSpPr>
          <a:xfrm>
            <a:off x="4002072" y="2031189"/>
            <a:ext cx="323851" cy="292893"/>
            <a:chOff x="4212431" y="4114801"/>
            <a:chExt cx="323851" cy="292893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70FC500F-6E61-4CBF-B530-6129F1898D23}"/>
                </a:ext>
              </a:extLst>
            </p:cNvPr>
            <p:cNvCxnSpPr/>
            <p:nvPr/>
          </p:nvCxnSpPr>
          <p:spPr>
            <a:xfrm>
              <a:off x="4217194" y="4114801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AFF81155-43AE-43F3-8DC3-F00FA60C85BB}"/>
                </a:ext>
              </a:extLst>
            </p:cNvPr>
            <p:cNvCxnSpPr/>
            <p:nvPr/>
          </p:nvCxnSpPr>
          <p:spPr>
            <a:xfrm flipV="1">
              <a:off x="4212431" y="4264822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A42F1DF5-7F06-451B-9DBF-7255F90F38D4}"/>
                </a:ext>
              </a:extLst>
            </p:cNvPr>
            <p:cNvCxnSpPr/>
            <p:nvPr/>
          </p:nvCxnSpPr>
          <p:spPr>
            <a:xfrm>
              <a:off x="4386263" y="4117182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FDBAAFC0-5E05-44FF-92F1-E569C9C43D15}"/>
                </a:ext>
              </a:extLst>
            </p:cNvPr>
            <p:cNvCxnSpPr/>
            <p:nvPr/>
          </p:nvCxnSpPr>
          <p:spPr>
            <a:xfrm flipV="1">
              <a:off x="4381500" y="4267203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0782447B-DBF9-4746-BE54-B5A865D74723}"/>
              </a:ext>
            </a:extLst>
          </p:cNvPr>
          <p:cNvGrpSpPr/>
          <p:nvPr/>
        </p:nvGrpSpPr>
        <p:grpSpPr>
          <a:xfrm>
            <a:off x="8214804" y="2050786"/>
            <a:ext cx="323851" cy="292893"/>
            <a:chOff x="4212431" y="4114801"/>
            <a:chExt cx="323851" cy="292893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9CA04A8D-C7E3-43ED-B4AD-D0154BEF15A8}"/>
                </a:ext>
              </a:extLst>
            </p:cNvPr>
            <p:cNvCxnSpPr/>
            <p:nvPr/>
          </p:nvCxnSpPr>
          <p:spPr>
            <a:xfrm>
              <a:off x="4217194" y="4114801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xmlns="" id="{B32725B4-542E-4E56-A82A-7A2DC981B897}"/>
                </a:ext>
              </a:extLst>
            </p:cNvPr>
            <p:cNvCxnSpPr/>
            <p:nvPr/>
          </p:nvCxnSpPr>
          <p:spPr>
            <a:xfrm flipV="1">
              <a:off x="4212431" y="4264822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3800E075-1D62-4C12-AA4E-E3580E6AA9E9}"/>
                </a:ext>
              </a:extLst>
            </p:cNvPr>
            <p:cNvCxnSpPr/>
            <p:nvPr/>
          </p:nvCxnSpPr>
          <p:spPr>
            <a:xfrm>
              <a:off x="4386263" y="4117182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7B1C9914-C85A-4FA3-B55C-5594D36D0C99}"/>
                </a:ext>
              </a:extLst>
            </p:cNvPr>
            <p:cNvCxnSpPr/>
            <p:nvPr/>
          </p:nvCxnSpPr>
          <p:spPr>
            <a:xfrm flipV="1">
              <a:off x="4381500" y="4267203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1C20073-53AD-433A-92F0-D277CDC2D5A3}"/>
              </a:ext>
            </a:extLst>
          </p:cNvPr>
          <p:cNvSpPr/>
          <p:nvPr/>
        </p:nvSpPr>
        <p:spPr>
          <a:xfrm>
            <a:off x="1332751" y="4804156"/>
            <a:ext cx="2604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Все налогоплательщики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49C5039-71AC-45DC-B711-CFD46CE98F39}"/>
              </a:ext>
            </a:extLst>
          </p:cNvPr>
          <p:cNvSpPr/>
          <p:nvPr/>
        </p:nvSpPr>
        <p:spPr>
          <a:xfrm>
            <a:off x="8346596" y="4799268"/>
            <a:ext cx="263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Все налогоплательщики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7C4270D-B4F5-4B11-B85D-89218E0E6BF5}"/>
              </a:ext>
            </a:extLst>
          </p:cNvPr>
          <p:cNvSpPr/>
          <p:nvPr/>
        </p:nvSpPr>
        <p:spPr>
          <a:xfrm>
            <a:off x="4350459" y="4726367"/>
            <a:ext cx="1848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Операции облагаемые НДС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64C6479-B64C-4619-873D-4AA42B76B2B6}"/>
              </a:ext>
            </a:extLst>
          </p:cNvPr>
          <p:cNvSpPr/>
          <p:nvPr/>
        </p:nvSpPr>
        <p:spPr>
          <a:xfrm>
            <a:off x="6228186" y="4708270"/>
            <a:ext cx="18127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Операции не облагаемые НДС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0D0DA03-07A3-4B95-A5A2-8FB07BB86D06}"/>
              </a:ext>
            </a:extLst>
          </p:cNvPr>
          <p:cNvSpPr/>
          <p:nvPr/>
        </p:nvSpPr>
        <p:spPr>
          <a:xfrm>
            <a:off x="4547539" y="3812362"/>
            <a:ext cx="15978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Декларация по НДС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A64F38C-2E9D-4160-8A1C-504BB33A189D}"/>
              </a:ext>
            </a:extLst>
          </p:cNvPr>
          <p:cNvSpPr/>
          <p:nvPr/>
        </p:nvSpPr>
        <p:spPr>
          <a:xfrm>
            <a:off x="6438117" y="3889882"/>
            <a:ext cx="13928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Отчет</a:t>
            </a:r>
          </a:p>
        </p:txBody>
      </p:sp>
      <p:cxnSp>
        <p:nvCxnSpPr>
          <p:cNvPr id="33" name="Straight Connector 31">
            <a:extLst>
              <a:ext uri="{FF2B5EF4-FFF2-40B4-BE49-F238E27FC236}">
                <a16:creationId xmlns:a16="http://schemas.microsoft.com/office/drawing/2014/main" xmlns="" id="{3AA38066-E63A-4AA7-B052-52F0C21D728D}"/>
              </a:ext>
            </a:extLst>
          </p:cNvPr>
          <p:cNvCxnSpPr>
            <a:cxnSpLocks/>
          </p:cNvCxnSpPr>
          <p:nvPr/>
        </p:nvCxnSpPr>
        <p:spPr>
          <a:xfrm>
            <a:off x="8078760" y="2681034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4" name="Straight Connector 43">
            <a:extLst>
              <a:ext uri="{FF2B5EF4-FFF2-40B4-BE49-F238E27FC236}">
                <a16:creationId xmlns:a16="http://schemas.microsoft.com/office/drawing/2014/main" xmlns="" id="{0178BE36-45C5-4CFE-9617-DA378B765F14}"/>
              </a:ext>
            </a:extLst>
          </p:cNvPr>
          <p:cNvCxnSpPr>
            <a:cxnSpLocks/>
          </p:cNvCxnSpPr>
          <p:nvPr/>
        </p:nvCxnSpPr>
        <p:spPr>
          <a:xfrm>
            <a:off x="8075634" y="3680935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5" name="Straight Connector 31">
            <a:extLst>
              <a:ext uri="{FF2B5EF4-FFF2-40B4-BE49-F238E27FC236}">
                <a16:creationId xmlns:a16="http://schemas.microsoft.com/office/drawing/2014/main" xmlns="" id="{9BB44729-59CF-47A9-9CB8-41A52C2FF183}"/>
              </a:ext>
            </a:extLst>
          </p:cNvPr>
          <p:cNvCxnSpPr>
            <a:cxnSpLocks/>
          </p:cNvCxnSpPr>
          <p:nvPr/>
        </p:nvCxnSpPr>
        <p:spPr>
          <a:xfrm>
            <a:off x="6196583" y="2681034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6" name="Straight Connector 43">
            <a:extLst>
              <a:ext uri="{FF2B5EF4-FFF2-40B4-BE49-F238E27FC236}">
                <a16:creationId xmlns:a16="http://schemas.microsoft.com/office/drawing/2014/main" xmlns="" id="{0CF3C9EA-E689-4D49-A9D1-90D5F4AC0099}"/>
              </a:ext>
            </a:extLst>
          </p:cNvPr>
          <p:cNvCxnSpPr>
            <a:cxnSpLocks/>
          </p:cNvCxnSpPr>
          <p:nvPr/>
        </p:nvCxnSpPr>
        <p:spPr>
          <a:xfrm>
            <a:off x="6193457" y="3680935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7" name="Straight Connector 43">
            <a:extLst>
              <a:ext uri="{FF2B5EF4-FFF2-40B4-BE49-F238E27FC236}">
                <a16:creationId xmlns:a16="http://schemas.microsoft.com/office/drawing/2014/main" xmlns="" id="{FC889B85-7086-4487-8A42-E9AF417A0540}"/>
              </a:ext>
            </a:extLst>
          </p:cNvPr>
          <p:cNvCxnSpPr>
            <a:cxnSpLocks/>
          </p:cNvCxnSpPr>
          <p:nvPr/>
        </p:nvCxnSpPr>
        <p:spPr>
          <a:xfrm>
            <a:off x="4350458" y="4733226"/>
            <a:ext cx="0" cy="90962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8" name="Straight Connector 43">
            <a:extLst>
              <a:ext uri="{FF2B5EF4-FFF2-40B4-BE49-F238E27FC236}">
                <a16:creationId xmlns:a16="http://schemas.microsoft.com/office/drawing/2014/main" xmlns="" id="{194835C5-6CE2-45BF-BF82-1375FA0C79A0}"/>
              </a:ext>
            </a:extLst>
          </p:cNvPr>
          <p:cNvCxnSpPr>
            <a:cxnSpLocks/>
          </p:cNvCxnSpPr>
          <p:nvPr/>
        </p:nvCxnSpPr>
        <p:spPr>
          <a:xfrm>
            <a:off x="6193457" y="4733226"/>
            <a:ext cx="0" cy="90962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9" name="Straight Connector 43">
            <a:extLst>
              <a:ext uri="{FF2B5EF4-FFF2-40B4-BE49-F238E27FC236}">
                <a16:creationId xmlns:a16="http://schemas.microsoft.com/office/drawing/2014/main" xmlns="" id="{2C8F82AF-D7CF-4577-83D1-0474C0D84C5B}"/>
              </a:ext>
            </a:extLst>
          </p:cNvPr>
          <p:cNvCxnSpPr>
            <a:cxnSpLocks/>
          </p:cNvCxnSpPr>
          <p:nvPr/>
        </p:nvCxnSpPr>
        <p:spPr>
          <a:xfrm>
            <a:off x="8075634" y="4733226"/>
            <a:ext cx="0" cy="90962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A2227348-88BB-46AA-921B-188487025DA5}"/>
              </a:ext>
            </a:extLst>
          </p:cNvPr>
          <p:cNvGrpSpPr/>
          <p:nvPr/>
        </p:nvGrpSpPr>
        <p:grpSpPr>
          <a:xfrm>
            <a:off x="1270178" y="3786388"/>
            <a:ext cx="641399" cy="662745"/>
            <a:chOff x="1171099" y="3627264"/>
            <a:chExt cx="1296089" cy="1339221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8DF223A1-8F51-44DD-B5D3-FC52F8AC5BAD}"/>
                </a:ext>
              </a:extLst>
            </p:cNvPr>
            <p:cNvSpPr/>
            <p:nvPr/>
          </p:nvSpPr>
          <p:spPr>
            <a:xfrm>
              <a:off x="1171099" y="3627264"/>
              <a:ext cx="1292701" cy="1292701"/>
            </a:xfrm>
            <a:prstGeom prst="ellipse">
              <a:avLst/>
            </a:prstGeom>
            <a:noFill/>
            <a:ln w="28575" cap="flat" cmpd="sng" algn="ctr">
              <a:solidFill>
                <a:srgbClr val="5B9BD5">
                  <a:lumMod val="20000"/>
                  <a:lumOff val="80000"/>
                </a:srgbClr>
              </a:solidFill>
              <a:prstDash val="solid"/>
              <a:miter lim="800000"/>
            </a:ln>
            <a:effectLst>
              <a:glow rad="139700">
                <a:srgbClr val="E7E6E6">
                  <a:alpha val="24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4CA8F1B4-4D69-4F64-8017-D78F4E44F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7825" y="3634690"/>
              <a:ext cx="1279363" cy="1331795"/>
            </a:xfrm>
            <a:prstGeom prst="rect">
              <a:avLst/>
            </a:prstGeom>
            <a:effectLst/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96134DB5-C1E1-4D41-B098-CBEFB250DB0E}"/>
              </a:ext>
            </a:extLst>
          </p:cNvPr>
          <p:cNvGrpSpPr/>
          <p:nvPr/>
        </p:nvGrpSpPr>
        <p:grpSpPr>
          <a:xfrm>
            <a:off x="1251522" y="2788725"/>
            <a:ext cx="658378" cy="654554"/>
            <a:chOff x="304800" y="3113540"/>
            <a:chExt cx="658378" cy="654554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8EB075CB-CD06-4829-AE9B-46E8DCA5C57D}"/>
                </a:ext>
              </a:extLst>
            </p:cNvPr>
            <p:cNvSpPr/>
            <p:nvPr/>
          </p:nvSpPr>
          <p:spPr>
            <a:xfrm>
              <a:off x="304800" y="3114988"/>
              <a:ext cx="658378" cy="653106"/>
            </a:xfrm>
            <a:prstGeom prst="ellipse">
              <a:avLst/>
            </a:prstGeom>
            <a:solidFill>
              <a:srgbClr val="126C5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xmlns="" id="{0179CBB9-BC50-4326-9453-9896CD673948}"/>
                </a:ext>
              </a:extLst>
            </p:cNvPr>
            <p:cNvGrpSpPr/>
            <p:nvPr/>
          </p:nvGrpSpPr>
          <p:grpSpPr>
            <a:xfrm>
              <a:off x="316332" y="3113540"/>
              <a:ext cx="639723" cy="639723"/>
              <a:chOff x="3524832" y="3711930"/>
              <a:chExt cx="1292701" cy="1292701"/>
            </a:xfrm>
          </p:grpSpPr>
          <p:pic>
            <p:nvPicPr>
              <p:cNvPr id="46" name="Picture 5">
                <a:extLst>
                  <a:ext uri="{FF2B5EF4-FFF2-40B4-BE49-F238E27FC236}">
                    <a16:creationId xmlns:a16="http://schemas.microsoft.com/office/drawing/2014/main" xmlns="" id="{86BE54EA-5EC2-4792-A7D7-7F9147DBE1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6182" y="3816668"/>
                <a:ext cx="1055905" cy="1173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xmlns="" id="{56C3E872-E9C3-4E6A-BB36-EB1B0C4AF06A}"/>
                  </a:ext>
                </a:extLst>
              </p:cNvPr>
              <p:cNvSpPr/>
              <p:nvPr/>
            </p:nvSpPr>
            <p:spPr>
              <a:xfrm>
                <a:off x="3524832" y="3711930"/>
                <a:ext cx="1292701" cy="1292701"/>
              </a:xfrm>
              <a:prstGeom prst="ellipse">
                <a:avLst/>
              </a:prstGeom>
              <a:noFill/>
              <a:ln w="28575" cap="flat" cmpd="sng" algn="ctr">
                <a:noFill/>
                <a:prstDash val="solid"/>
                <a:miter lim="800000"/>
              </a:ln>
              <a:effectLst>
                <a:glow rad="25400">
                  <a:srgbClr val="E7E6E6">
                    <a:alpha val="24000"/>
                  </a:srgb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809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ПРИНЦИП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функционирования НАЦИОНАЛЬНОЙ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СИСТЕМЫ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1725394" y="1929775"/>
            <a:ext cx="7394942" cy="3724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УНИКАЛЬНЫЙ ИДЕНТИФИКАТОР ПАРТИИ ТОВАРОВ - РНПТ</a:t>
            </a:r>
            <a:endParaRPr lang="ru-RU" b="1" dirty="0"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2495600" y="3002641"/>
            <a:ext cx="6874704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ДОКУМЕНТАРНАЯ ПРОСЛЕЖИВАЕМОСТЬ БЕЗ ФИЗИЧЕСКОЙ МАРКИРОВКИ ТОВАРА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3062103" y="4299634"/>
            <a:ext cx="7605652" cy="4001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ОБЯЗАТЕЛЬНЫЙ ЭЛЕКТРОННЫЙ ДОКУМЕНТООБОРОТ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3695016" y="5382741"/>
            <a:ext cx="7513552" cy="4001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РАСПРОСТРАНЯЕТСЯ НА  ВСЕ </a:t>
            </a:r>
            <a:r>
              <a:rPr lang="ru-RU" b="1" dirty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РЕЖИМЫ НАЛОГООБЛОЖЕНИЯ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66786" y="1700808"/>
            <a:ext cx="2864746" cy="4464496"/>
            <a:chOff x="766786" y="1700808"/>
            <a:chExt cx="2864746" cy="4464496"/>
          </a:xfrm>
        </p:grpSpPr>
        <p:sp>
          <p:nvSpPr>
            <p:cNvPr id="11" name="Прямоугольник 10"/>
            <p:cNvSpPr/>
            <p:nvPr/>
          </p:nvSpPr>
          <p:spPr>
            <a:xfrm rot="3600334">
              <a:off x="15522" y="3746374"/>
              <a:ext cx="4460566" cy="377294"/>
            </a:xfrm>
            <a:prstGeom prst="rect">
              <a:avLst/>
            </a:prstGeom>
            <a:gradFill flip="none" rotWithShape="0">
              <a:gsLst>
                <a:gs pos="900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767408" y="1700808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509350" y="2916934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101868" y="4060572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713554" y="5174173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6377" y="1764117"/>
              <a:ext cx="576178" cy="741063"/>
            </a:xfrm>
            <a:prstGeom prst="rect">
              <a:avLst/>
            </a:prstGeom>
          </p:spPr>
          <p:txBody>
            <a:bodyPr wrap="none" lIns="70953" tIns="35477" rIns="70953" bIns="35477" anchor="ctr"/>
            <a:lstStyle/>
            <a:p>
              <a:pPr defTabSz="709487">
                <a:defRPr/>
              </a:pPr>
              <a:endParaRPr lang="ru-RU" sz="4081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36461" y="1975189"/>
              <a:ext cx="724328" cy="741063"/>
            </a:xfrm>
            <a:prstGeom prst="rect">
              <a:avLst/>
            </a:prstGeom>
          </p:spPr>
          <p:txBody>
            <a:bodyPr vert="horz" wrap="none" lIns="70953" tIns="35477" rIns="70953" bIns="35477" rtlCol="0" anchor="ctr">
              <a:normAutofit/>
            </a:bodyPr>
            <a:lstStyle/>
            <a:p>
              <a:pPr defTabSz="709487">
                <a:spcBef>
                  <a:spcPct val="0"/>
                </a:spcBef>
              </a:pPr>
              <a:endParaRPr lang="ru-RU" sz="3265" b="1" dirty="0">
                <a:solidFill>
                  <a:srgbClr val="005AA9"/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766786" y="1793897"/>
              <a:ext cx="761076" cy="742346"/>
              <a:chOff x="1086922" y="1321053"/>
              <a:chExt cx="653572" cy="623092"/>
            </a:xfrm>
          </p:grpSpPr>
          <p:sp>
            <p:nvSpPr>
              <p:cNvPr id="34" name="Freeform 81">
                <a:extLst>
                  <a:ext uri="{FF2B5EF4-FFF2-40B4-BE49-F238E27FC236}">
                    <a16:creationId xmlns:a16="http://schemas.microsoft.com/office/drawing/2014/main" xmlns="" id="{2E4CA4C3-5656-4660-B2FA-BFD3B056BC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130950">
                <a:off x="1086922" y="1321053"/>
                <a:ext cx="653572" cy="623092"/>
              </a:xfrm>
              <a:custGeom>
                <a:avLst/>
                <a:gdLst>
                  <a:gd name="T0" fmla="*/ 293 w 659"/>
                  <a:gd name="T1" fmla="*/ 658 h 658"/>
                  <a:gd name="T2" fmla="*/ 288 w 659"/>
                  <a:gd name="T3" fmla="*/ 656 h 658"/>
                  <a:gd name="T4" fmla="*/ 2 w 659"/>
                  <a:gd name="T5" fmla="*/ 370 h 658"/>
                  <a:gd name="T6" fmla="*/ 0 w 659"/>
                  <a:gd name="T7" fmla="*/ 366 h 658"/>
                  <a:gd name="T8" fmla="*/ 2 w 659"/>
                  <a:gd name="T9" fmla="*/ 361 h 658"/>
                  <a:gd name="T10" fmla="*/ 361 w 659"/>
                  <a:gd name="T11" fmla="*/ 2 h 658"/>
                  <a:gd name="T12" fmla="*/ 366 w 659"/>
                  <a:gd name="T13" fmla="*/ 0 h 658"/>
                  <a:gd name="T14" fmla="*/ 366 w 659"/>
                  <a:gd name="T15" fmla="*/ 0 h 658"/>
                  <a:gd name="T16" fmla="*/ 652 w 659"/>
                  <a:gd name="T17" fmla="*/ 0 h 658"/>
                  <a:gd name="T18" fmla="*/ 659 w 659"/>
                  <a:gd name="T19" fmla="*/ 7 h 658"/>
                  <a:gd name="T20" fmla="*/ 659 w 659"/>
                  <a:gd name="T21" fmla="*/ 292 h 658"/>
                  <a:gd name="T22" fmla="*/ 657 w 659"/>
                  <a:gd name="T23" fmla="*/ 297 h 658"/>
                  <a:gd name="T24" fmla="*/ 298 w 659"/>
                  <a:gd name="T25" fmla="*/ 656 h 658"/>
                  <a:gd name="T26" fmla="*/ 293 w 659"/>
                  <a:gd name="T27" fmla="*/ 658 h 658"/>
                  <a:gd name="T28" fmla="*/ 17 w 659"/>
                  <a:gd name="T29" fmla="*/ 366 h 658"/>
                  <a:gd name="T30" fmla="*/ 293 w 659"/>
                  <a:gd name="T31" fmla="*/ 641 h 658"/>
                  <a:gd name="T32" fmla="*/ 645 w 659"/>
                  <a:gd name="T33" fmla="*/ 289 h 658"/>
                  <a:gd name="T34" fmla="*/ 645 w 659"/>
                  <a:gd name="T35" fmla="*/ 14 h 658"/>
                  <a:gd name="T36" fmla="*/ 369 w 659"/>
                  <a:gd name="T37" fmla="*/ 14 h 658"/>
                  <a:gd name="T38" fmla="*/ 17 w 659"/>
                  <a:gd name="T39" fmla="*/ 366 h 658"/>
                  <a:gd name="T40" fmla="*/ 515 w 659"/>
                  <a:gd name="T41" fmla="*/ 206 h 658"/>
                  <a:gd name="T42" fmla="*/ 452 w 659"/>
                  <a:gd name="T43" fmla="*/ 144 h 658"/>
                  <a:gd name="T44" fmla="*/ 470 w 659"/>
                  <a:gd name="T45" fmla="*/ 100 h 658"/>
                  <a:gd name="T46" fmla="*/ 515 w 659"/>
                  <a:gd name="T47" fmla="*/ 81 h 658"/>
                  <a:gd name="T48" fmla="*/ 515 w 659"/>
                  <a:gd name="T49" fmla="*/ 81 h 658"/>
                  <a:gd name="T50" fmla="*/ 577 w 659"/>
                  <a:gd name="T51" fmla="*/ 144 h 658"/>
                  <a:gd name="T52" fmla="*/ 515 w 659"/>
                  <a:gd name="T53" fmla="*/ 206 h 658"/>
                  <a:gd name="T54" fmla="*/ 515 w 659"/>
                  <a:gd name="T55" fmla="*/ 95 h 658"/>
                  <a:gd name="T56" fmla="*/ 480 w 659"/>
                  <a:gd name="T57" fmla="*/ 110 h 658"/>
                  <a:gd name="T58" fmla="*/ 466 w 659"/>
                  <a:gd name="T59" fmla="*/ 144 h 658"/>
                  <a:gd name="T60" fmla="*/ 515 w 659"/>
                  <a:gd name="T61" fmla="*/ 192 h 658"/>
                  <a:gd name="T62" fmla="*/ 563 w 659"/>
                  <a:gd name="T63" fmla="*/ 144 h 658"/>
                  <a:gd name="T64" fmla="*/ 515 w 659"/>
                  <a:gd name="T65" fmla="*/ 95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9" h="658">
                    <a:moveTo>
                      <a:pt x="293" y="658"/>
                    </a:moveTo>
                    <a:cubicBezTo>
                      <a:pt x="291" y="658"/>
                      <a:pt x="289" y="657"/>
                      <a:pt x="288" y="656"/>
                    </a:cubicBezTo>
                    <a:cubicBezTo>
                      <a:pt x="2" y="370"/>
                      <a:pt x="2" y="370"/>
                      <a:pt x="2" y="370"/>
                    </a:cubicBezTo>
                    <a:cubicBezTo>
                      <a:pt x="1" y="369"/>
                      <a:pt x="0" y="367"/>
                      <a:pt x="0" y="366"/>
                    </a:cubicBezTo>
                    <a:cubicBezTo>
                      <a:pt x="0" y="364"/>
                      <a:pt x="1" y="362"/>
                      <a:pt x="2" y="361"/>
                    </a:cubicBezTo>
                    <a:cubicBezTo>
                      <a:pt x="361" y="2"/>
                      <a:pt x="361" y="2"/>
                      <a:pt x="361" y="2"/>
                    </a:cubicBezTo>
                    <a:cubicBezTo>
                      <a:pt x="362" y="0"/>
                      <a:pt x="364" y="0"/>
                      <a:pt x="366" y="0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652" y="0"/>
                      <a:pt x="652" y="0"/>
                      <a:pt x="652" y="0"/>
                    </a:cubicBezTo>
                    <a:cubicBezTo>
                      <a:pt x="655" y="0"/>
                      <a:pt x="659" y="3"/>
                      <a:pt x="659" y="7"/>
                    </a:cubicBezTo>
                    <a:cubicBezTo>
                      <a:pt x="659" y="292"/>
                      <a:pt x="659" y="292"/>
                      <a:pt x="659" y="292"/>
                    </a:cubicBezTo>
                    <a:cubicBezTo>
                      <a:pt x="659" y="294"/>
                      <a:pt x="658" y="296"/>
                      <a:pt x="657" y="297"/>
                    </a:cubicBezTo>
                    <a:cubicBezTo>
                      <a:pt x="298" y="656"/>
                      <a:pt x="298" y="656"/>
                      <a:pt x="298" y="656"/>
                    </a:cubicBezTo>
                    <a:cubicBezTo>
                      <a:pt x="296" y="657"/>
                      <a:pt x="295" y="658"/>
                      <a:pt x="293" y="658"/>
                    </a:cubicBezTo>
                    <a:close/>
                    <a:moveTo>
                      <a:pt x="17" y="366"/>
                    </a:moveTo>
                    <a:cubicBezTo>
                      <a:pt x="293" y="641"/>
                      <a:pt x="293" y="641"/>
                      <a:pt x="293" y="641"/>
                    </a:cubicBezTo>
                    <a:cubicBezTo>
                      <a:pt x="645" y="289"/>
                      <a:pt x="645" y="289"/>
                      <a:pt x="645" y="289"/>
                    </a:cubicBezTo>
                    <a:cubicBezTo>
                      <a:pt x="645" y="14"/>
                      <a:pt x="645" y="14"/>
                      <a:pt x="645" y="14"/>
                    </a:cubicBezTo>
                    <a:cubicBezTo>
                      <a:pt x="369" y="14"/>
                      <a:pt x="369" y="14"/>
                      <a:pt x="369" y="14"/>
                    </a:cubicBezTo>
                    <a:lnTo>
                      <a:pt x="17" y="366"/>
                    </a:lnTo>
                    <a:close/>
                    <a:moveTo>
                      <a:pt x="515" y="206"/>
                    </a:moveTo>
                    <a:cubicBezTo>
                      <a:pt x="480" y="206"/>
                      <a:pt x="452" y="178"/>
                      <a:pt x="452" y="144"/>
                    </a:cubicBezTo>
                    <a:cubicBezTo>
                      <a:pt x="452" y="127"/>
                      <a:pt x="459" y="111"/>
                      <a:pt x="470" y="100"/>
                    </a:cubicBezTo>
                    <a:cubicBezTo>
                      <a:pt x="482" y="88"/>
                      <a:pt x="498" y="81"/>
                      <a:pt x="515" y="81"/>
                    </a:cubicBezTo>
                    <a:cubicBezTo>
                      <a:pt x="515" y="81"/>
                      <a:pt x="515" y="81"/>
                      <a:pt x="515" y="81"/>
                    </a:cubicBezTo>
                    <a:cubicBezTo>
                      <a:pt x="549" y="81"/>
                      <a:pt x="577" y="109"/>
                      <a:pt x="577" y="144"/>
                    </a:cubicBezTo>
                    <a:cubicBezTo>
                      <a:pt x="577" y="178"/>
                      <a:pt x="549" y="206"/>
                      <a:pt x="515" y="206"/>
                    </a:cubicBezTo>
                    <a:close/>
                    <a:moveTo>
                      <a:pt x="515" y="95"/>
                    </a:moveTo>
                    <a:cubicBezTo>
                      <a:pt x="502" y="95"/>
                      <a:pt x="489" y="100"/>
                      <a:pt x="480" y="110"/>
                    </a:cubicBezTo>
                    <a:cubicBezTo>
                      <a:pt x="471" y="119"/>
                      <a:pt x="466" y="131"/>
                      <a:pt x="466" y="144"/>
                    </a:cubicBezTo>
                    <a:cubicBezTo>
                      <a:pt x="466" y="171"/>
                      <a:pt x="488" y="192"/>
                      <a:pt x="515" y="192"/>
                    </a:cubicBezTo>
                    <a:cubicBezTo>
                      <a:pt x="541" y="192"/>
                      <a:pt x="563" y="171"/>
                      <a:pt x="563" y="144"/>
                    </a:cubicBezTo>
                    <a:cubicBezTo>
                      <a:pt x="563" y="117"/>
                      <a:pt x="541" y="95"/>
                      <a:pt x="515" y="9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2E263EB8-E786-42A5-9355-2B69B553968E}"/>
                  </a:ext>
                </a:extLst>
              </p:cNvPr>
              <p:cNvSpPr txBox="1"/>
              <p:nvPr/>
            </p:nvSpPr>
            <p:spPr>
              <a:xfrm rot="20085144">
                <a:off x="1170920" y="1479820"/>
                <a:ext cx="415362" cy="33583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kern="0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+mn-cs"/>
                  </a:rPr>
                  <a:t> </a:t>
                </a:r>
                <a:r>
                  <a:rPr lang="en-US" sz="2000" b="1" kern="0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+mn-cs"/>
                  </a:rPr>
                  <a:t>ID</a:t>
                </a:r>
                <a:endParaRPr lang="ru-RU" sz="20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+mn-cs"/>
                </a:endParaRP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5684352B-16A2-4AD7-8A67-0D6942EAD992}"/>
                </a:ext>
              </a:extLst>
            </p:cNvPr>
            <p:cNvGrpSpPr/>
            <p:nvPr/>
          </p:nvGrpSpPr>
          <p:grpSpPr>
            <a:xfrm>
              <a:off x="2168039" y="4257581"/>
              <a:ext cx="759609" cy="551146"/>
              <a:chOff x="4751281" y="2634480"/>
              <a:chExt cx="1266089" cy="915931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xmlns="" id="{982CF2F5-0F2A-41C1-BD10-81D8917D98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1281" y="3026461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xmlns="" id="{31B5E13D-7E3A-49E6-A82C-6E68979D48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1865" y="2647938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" name="Стрелка углом 84">
                <a:extLst>
                  <a:ext uri="{FF2B5EF4-FFF2-40B4-BE49-F238E27FC236}">
                    <a16:creationId xmlns:a16="http://schemas.microsoft.com/office/drawing/2014/main" xmlns="" id="{0F09E64D-09B1-4275-8075-42388B6D63CA}"/>
                  </a:ext>
                </a:extLst>
              </p:cNvPr>
              <p:cNvSpPr/>
              <p:nvPr/>
            </p:nvSpPr>
            <p:spPr>
              <a:xfrm>
                <a:off x="4923098" y="2634480"/>
                <a:ext cx="445671" cy="304894"/>
              </a:xfrm>
              <a:prstGeom prst="bentArrow">
                <a:avLst/>
              </a:prstGeom>
              <a:grpFill/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3" name="Стрелка углом 85">
                <a:extLst>
                  <a:ext uri="{FF2B5EF4-FFF2-40B4-BE49-F238E27FC236}">
                    <a16:creationId xmlns:a16="http://schemas.microsoft.com/office/drawing/2014/main" xmlns="" id="{D4A66CE3-F1F5-4185-961A-5DE8D93C169B}"/>
                  </a:ext>
                </a:extLst>
              </p:cNvPr>
              <p:cNvSpPr/>
              <p:nvPr/>
            </p:nvSpPr>
            <p:spPr>
              <a:xfrm rot="10800000">
                <a:off x="5413529" y="3245515"/>
                <a:ext cx="445671" cy="304896"/>
              </a:xfrm>
              <a:prstGeom prst="bentArrow">
                <a:avLst/>
              </a:prstGeom>
              <a:grpFill/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95410" l="0" r="99512">
                          <a14:foregroundMark x1="33496" y1="16211" x2="33496" y2="16211"/>
                          <a14:foregroundMark x1="63086" y1="15332" x2="63086" y2="15332"/>
                          <a14:foregroundMark x1="80859" y1="41309" x2="80859" y2="41309"/>
                          <a14:foregroundMark x1="24414" y1="41602" x2="24414" y2="41602"/>
                          <a14:foregroundMark x1="38965" y1="65527" x2="38965" y2="65527"/>
                          <a14:foregroundMark x1="67285" y1="66113" x2="67285" y2="66113"/>
                          <a14:foregroundMark x1="60938" y1="51563" x2="60938" y2="51563"/>
                          <a14:foregroundMark x1="54297" y1="49805" x2="54297" y2="49805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12043" y="5168767"/>
              <a:ext cx="900960" cy="900960"/>
            </a:xfrm>
            <a:prstGeom prst="rect">
              <a:avLst/>
            </a:prstGeom>
            <a:noFill/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1107" y="3076884"/>
              <a:ext cx="1179257" cy="619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668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ФОРМИРОВАНИЕ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РЕГИСТРАЦИОННОГО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НОМЕРА ПАРТИИ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ТОВАРА (РНПТ)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8491F5D-77A7-4FC9-B787-E7A544027A81}"/>
              </a:ext>
            </a:extLst>
          </p:cNvPr>
          <p:cNvSpPr/>
          <p:nvPr/>
        </p:nvSpPr>
        <p:spPr>
          <a:xfrm>
            <a:off x="2014421" y="1615181"/>
            <a:ext cx="8627621" cy="110799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При ввозе импортных товаров, подлежащих прослеживаемости импортером формируется РНПТ из регистрационного номера декларации на товары (регистрационного номера заявления о выпуске товаров до подачи декларации на товары) и номера товарной позиции товара из этой декларации на товары (заявления о выпуске товаров до подачи декларации на товары)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8491F5D-77A7-4FC9-B787-E7A544027A81}"/>
              </a:ext>
            </a:extLst>
          </p:cNvPr>
          <p:cNvSpPr/>
          <p:nvPr/>
        </p:nvSpPr>
        <p:spPr>
          <a:xfrm>
            <a:off x="2822274" y="3096851"/>
            <a:ext cx="5760640" cy="61555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Формирование РНПТ ФНС России в ответ на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уведомление о ввозе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товаров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8491F5D-77A7-4FC9-B787-E7A544027A81}"/>
              </a:ext>
            </a:extLst>
          </p:cNvPr>
          <p:cNvSpPr/>
          <p:nvPr/>
        </p:nvSpPr>
        <p:spPr>
          <a:xfrm>
            <a:off x="3504156" y="4472615"/>
            <a:ext cx="5904656" cy="36933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Формирование РНПТ ФНС России в ответ на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уведомление об остатках</a:t>
            </a:r>
            <a:endParaRPr lang="ru-RU" sz="1600" b="1" dirty="0" smtClean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8491F5D-77A7-4FC9-B787-E7A544027A81}"/>
              </a:ext>
            </a:extLst>
          </p:cNvPr>
          <p:cNvSpPr/>
          <p:nvPr/>
        </p:nvSpPr>
        <p:spPr>
          <a:xfrm>
            <a:off x="4151784" y="5501436"/>
            <a:ext cx="6818997" cy="86177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Формирование РНПТ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ФТС России в части не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помещенных под таможенную процедуру выпуска для внутреннего потребления, которые конфискованы или обращены в собственность (доход) Российской Федерации иным способом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товаров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31272" y="1728668"/>
            <a:ext cx="3220512" cy="4724668"/>
            <a:chOff x="1087457" y="1242918"/>
            <a:chExt cx="2459559" cy="3747299"/>
          </a:xfrm>
        </p:grpSpPr>
        <p:sp>
          <p:nvSpPr>
            <p:cNvPr id="9" name="Прямоугольник 8"/>
            <p:cNvSpPr/>
            <p:nvPr/>
          </p:nvSpPr>
          <p:spPr>
            <a:xfrm rot="3600334">
              <a:off x="485026" y="2956217"/>
              <a:ext cx="3744000" cy="324000"/>
            </a:xfrm>
            <a:prstGeom prst="rect">
              <a:avLst/>
            </a:prstGeom>
            <a:gradFill flip="none" rotWithShape="0">
              <a:gsLst>
                <a:gs pos="900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087457" y="1242918"/>
              <a:ext cx="788311" cy="78831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719635" y="2237187"/>
              <a:ext cx="788311" cy="78831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2233421" y="3223599"/>
              <a:ext cx="788311" cy="78831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58705" y="4158306"/>
              <a:ext cx="788311" cy="78831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1034" y="1296057"/>
              <a:ext cx="494791" cy="622015"/>
            </a:xfrm>
            <a:prstGeom prst="rect">
              <a:avLst/>
            </a:prstGeom>
          </p:spPr>
          <p:txBody>
            <a:bodyPr wrap="none" lIns="70953" tIns="35477" rIns="70953" bIns="35477" anchor="ctr"/>
            <a:lstStyle/>
            <a:p>
              <a:pPr defTabSz="709487">
                <a:defRPr/>
              </a:pPr>
              <a:endParaRPr lang="ru-RU" sz="4081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3754" y="1473221"/>
              <a:ext cx="622015" cy="622015"/>
            </a:xfrm>
            <a:prstGeom prst="rect">
              <a:avLst/>
            </a:prstGeom>
          </p:spPr>
          <p:txBody>
            <a:bodyPr vert="horz" wrap="none" lIns="70953" tIns="35477" rIns="70953" bIns="35477" rtlCol="0" anchor="ctr">
              <a:normAutofit/>
            </a:bodyPr>
            <a:lstStyle/>
            <a:p>
              <a:pPr defTabSz="709487"/>
              <a:endParaRPr lang="ru-RU" sz="3265" b="1" dirty="0">
                <a:solidFill>
                  <a:srgbClr val="005AA9"/>
                </a:solidFill>
                <a:latin typeface="Calibri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289191" y="3430053"/>
              <a:ext cx="682943" cy="420023"/>
              <a:chOff x="4735554" y="4167703"/>
              <a:chExt cx="785026" cy="459372"/>
            </a:xfrm>
          </p:grpSpPr>
          <p:sp>
            <p:nvSpPr>
              <p:cNvPr id="29" name="Freeform 41">
                <a:extLst>
                  <a:ext uri="{FF2B5EF4-FFF2-40B4-BE49-F238E27FC236}">
                    <a16:creationId xmlns:a16="http://schemas.microsoft.com/office/drawing/2014/main" xmlns="" id="{B6A36765-5B1F-4F0D-92B0-38633294BD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7366" y="4167703"/>
                <a:ext cx="343214" cy="459372"/>
              </a:xfrm>
              <a:custGeom>
                <a:avLst/>
                <a:gdLst>
                  <a:gd name="T0" fmla="*/ 248 w 327"/>
                  <a:gd name="T1" fmla="*/ 2 h 398"/>
                  <a:gd name="T2" fmla="*/ 248 w 327"/>
                  <a:gd name="T3" fmla="*/ 2 h 398"/>
                  <a:gd name="T4" fmla="*/ 247 w 327"/>
                  <a:gd name="T5" fmla="*/ 1 h 398"/>
                  <a:gd name="T6" fmla="*/ 246 w 327"/>
                  <a:gd name="T7" fmla="*/ 0 h 398"/>
                  <a:gd name="T8" fmla="*/ 5 w 327"/>
                  <a:gd name="T9" fmla="*/ 7 h 398"/>
                  <a:gd name="T10" fmla="*/ 0 w 327"/>
                  <a:gd name="T11" fmla="*/ 387 h 398"/>
                  <a:gd name="T12" fmla="*/ 244 w 327"/>
                  <a:gd name="T13" fmla="*/ 398 h 398"/>
                  <a:gd name="T14" fmla="*/ 245 w 327"/>
                  <a:gd name="T15" fmla="*/ 398 h 398"/>
                  <a:gd name="T16" fmla="*/ 246 w 327"/>
                  <a:gd name="T17" fmla="*/ 398 h 398"/>
                  <a:gd name="T18" fmla="*/ 247 w 327"/>
                  <a:gd name="T19" fmla="*/ 398 h 398"/>
                  <a:gd name="T20" fmla="*/ 247 w 327"/>
                  <a:gd name="T21" fmla="*/ 397 h 398"/>
                  <a:gd name="T22" fmla="*/ 248 w 327"/>
                  <a:gd name="T23" fmla="*/ 397 h 398"/>
                  <a:gd name="T24" fmla="*/ 326 w 327"/>
                  <a:gd name="T25" fmla="*/ 319 h 398"/>
                  <a:gd name="T26" fmla="*/ 327 w 327"/>
                  <a:gd name="T27" fmla="*/ 83 h 398"/>
                  <a:gd name="T28" fmla="*/ 240 w 327"/>
                  <a:gd name="T29" fmla="*/ 389 h 398"/>
                  <a:gd name="T30" fmla="*/ 10 w 327"/>
                  <a:gd name="T31" fmla="*/ 16 h 398"/>
                  <a:gd name="T32" fmla="*/ 240 w 327"/>
                  <a:gd name="T33" fmla="*/ 389 h 398"/>
                  <a:gd name="T34" fmla="*/ 249 w 327"/>
                  <a:gd name="T35" fmla="*/ 382 h 398"/>
                  <a:gd name="T36" fmla="*/ 318 w 327"/>
                  <a:gd name="T37" fmla="*/ 85 h 398"/>
                  <a:gd name="T38" fmla="*/ 50 w 327"/>
                  <a:gd name="T39" fmla="*/ 175 h 398"/>
                  <a:gd name="T40" fmla="*/ 197 w 327"/>
                  <a:gd name="T41" fmla="*/ 175 h 398"/>
                  <a:gd name="T42" fmla="*/ 202 w 327"/>
                  <a:gd name="T43" fmla="*/ 111 h 398"/>
                  <a:gd name="T44" fmla="*/ 200 w 327"/>
                  <a:gd name="T45" fmla="*/ 49 h 398"/>
                  <a:gd name="T46" fmla="*/ 50 w 327"/>
                  <a:gd name="T47" fmla="*/ 51 h 398"/>
                  <a:gd name="T48" fmla="*/ 45 w 327"/>
                  <a:gd name="T49" fmla="*/ 113 h 398"/>
                  <a:gd name="T50" fmla="*/ 46 w 327"/>
                  <a:gd name="T51" fmla="*/ 174 h 398"/>
                  <a:gd name="T52" fmla="*/ 54 w 327"/>
                  <a:gd name="T53" fmla="*/ 60 h 398"/>
                  <a:gd name="T54" fmla="*/ 192 w 327"/>
                  <a:gd name="T55" fmla="*/ 107 h 398"/>
                  <a:gd name="T56" fmla="*/ 54 w 327"/>
                  <a:gd name="T57" fmla="*/ 60 h 398"/>
                  <a:gd name="T58" fmla="*/ 192 w 327"/>
                  <a:gd name="T59" fmla="*/ 116 h 398"/>
                  <a:gd name="T60" fmla="*/ 54 w 327"/>
                  <a:gd name="T61" fmla="*/ 166 h 398"/>
                  <a:gd name="T62" fmla="*/ 123 w 327"/>
                  <a:gd name="T63" fmla="*/ 224 h 398"/>
                  <a:gd name="T64" fmla="*/ 123 w 327"/>
                  <a:gd name="T65" fmla="*/ 278 h 398"/>
                  <a:gd name="T66" fmla="*/ 150 w 327"/>
                  <a:gd name="T67" fmla="*/ 251 h 398"/>
                  <a:gd name="T68" fmla="*/ 123 w 327"/>
                  <a:gd name="T69" fmla="*/ 269 h 398"/>
                  <a:gd name="T70" fmla="*/ 123 w 327"/>
                  <a:gd name="T71" fmla="*/ 269 h 398"/>
                  <a:gd name="T72" fmla="*/ 123 w 327"/>
                  <a:gd name="T73" fmla="*/ 233 h 398"/>
                  <a:gd name="T74" fmla="*/ 123 w 327"/>
                  <a:gd name="T75" fmla="*/ 269 h 398"/>
                  <a:gd name="T76" fmla="*/ 122 w 327"/>
                  <a:gd name="T77" fmla="*/ 288 h 398"/>
                  <a:gd name="T78" fmla="*/ 123 w 327"/>
                  <a:gd name="T79" fmla="*/ 342 h 398"/>
                  <a:gd name="T80" fmla="*/ 150 w 327"/>
                  <a:gd name="T81" fmla="*/ 315 h 398"/>
                  <a:gd name="T82" fmla="*/ 123 w 327"/>
                  <a:gd name="T83" fmla="*/ 332 h 398"/>
                  <a:gd name="T84" fmla="*/ 105 w 327"/>
                  <a:gd name="T85" fmla="*/ 314 h 398"/>
                  <a:gd name="T86" fmla="*/ 123 w 327"/>
                  <a:gd name="T87" fmla="*/ 297 h 398"/>
                  <a:gd name="T88" fmla="*/ 123 w 327"/>
                  <a:gd name="T89" fmla="*/ 332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7" h="398">
                    <a:moveTo>
                      <a:pt x="326" y="80"/>
                    </a:move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1"/>
                      <a:pt x="247" y="1"/>
                      <a:pt x="247" y="1"/>
                    </a:cubicBezTo>
                    <a:cubicBezTo>
                      <a:pt x="247" y="1"/>
                      <a:pt x="247" y="1"/>
                      <a:pt x="247" y="1"/>
                    </a:cubicBezTo>
                    <a:cubicBezTo>
                      <a:pt x="246" y="1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5" y="0"/>
                      <a:pt x="245" y="0"/>
                      <a:pt x="244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0" y="9"/>
                      <a:pt x="0" y="12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389"/>
                      <a:pt x="2" y="392"/>
                      <a:pt x="5" y="392"/>
                    </a:cubicBezTo>
                    <a:cubicBezTo>
                      <a:pt x="244" y="398"/>
                      <a:pt x="244" y="398"/>
                      <a:pt x="244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326" y="319"/>
                      <a:pt x="326" y="319"/>
                      <a:pt x="326" y="319"/>
                    </a:cubicBezTo>
                    <a:cubicBezTo>
                      <a:pt x="327" y="318"/>
                      <a:pt x="327" y="317"/>
                      <a:pt x="327" y="315"/>
                    </a:cubicBezTo>
                    <a:cubicBezTo>
                      <a:pt x="327" y="83"/>
                      <a:pt x="327" y="83"/>
                      <a:pt x="327" y="83"/>
                    </a:cubicBezTo>
                    <a:cubicBezTo>
                      <a:pt x="327" y="82"/>
                      <a:pt x="327" y="81"/>
                      <a:pt x="326" y="80"/>
                    </a:cubicBezTo>
                    <a:close/>
                    <a:moveTo>
                      <a:pt x="240" y="389"/>
                    </a:moveTo>
                    <a:cubicBezTo>
                      <a:pt x="10" y="382"/>
                      <a:pt x="10" y="382"/>
                      <a:pt x="10" y="38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240" y="10"/>
                      <a:pt x="240" y="10"/>
                      <a:pt x="240" y="10"/>
                    </a:cubicBezTo>
                    <a:lnTo>
                      <a:pt x="240" y="389"/>
                    </a:lnTo>
                    <a:close/>
                    <a:moveTo>
                      <a:pt x="318" y="313"/>
                    </a:moveTo>
                    <a:cubicBezTo>
                      <a:pt x="249" y="382"/>
                      <a:pt x="249" y="382"/>
                      <a:pt x="249" y="382"/>
                    </a:cubicBezTo>
                    <a:cubicBezTo>
                      <a:pt x="249" y="16"/>
                      <a:pt x="249" y="16"/>
                      <a:pt x="249" y="16"/>
                    </a:cubicBezTo>
                    <a:cubicBezTo>
                      <a:pt x="318" y="85"/>
                      <a:pt x="318" y="85"/>
                      <a:pt x="318" y="85"/>
                    </a:cubicBezTo>
                    <a:lnTo>
                      <a:pt x="318" y="313"/>
                    </a:lnTo>
                    <a:close/>
                    <a:moveTo>
                      <a:pt x="50" y="175"/>
                    </a:moveTo>
                    <a:cubicBezTo>
                      <a:pt x="50" y="175"/>
                      <a:pt x="50" y="175"/>
                      <a:pt x="50" y="175"/>
                    </a:cubicBezTo>
                    <a:cubicBezTo>
                      <a:pt x="197" y="175"/>
                      <a:pt x="197" y="175"/>
                      <a:pt x="197" y="175"/>
                    </a:cubicBezTo>
                    <a:cubicBezTo>
                      <a:pt x="200" y="175"/>
                      <a:pt x="202" y="173"/>
                      <a:pt x="202" y="170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202" y="52"/>
                      <a:pt x="202" y="52"/>
                      <a:pt x="202" y="52"/>
                    </a:cubicBezTo>
                    <a:cubicBezTo>
                      <a:pt x="202" y="51"/>
                      <a:pt x="201" y="50"/>
                      <a:pt x="200" y="49"/>
                    </a:cubicBezTo>
                    <a:cubicBezTo>
                      <a:pt x="199" y="48"/>
                      <a:pt x="198" y="48"/>
                      <a:pt x="197" y="48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7" y="51"/>
                      <a:pt x="45" y="53"/>
                      <a:pt x="45" y="55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5" y="172"/>
                      <a:pt x="46" y="173"/>
                      <a:pt x="46" y="174"/>
                    </a:cubicBezTo>
                    <a:cubicBezTo>
                      <a:pt x="47" y="175"/>
                      <a:pt x="49" y="175"/>
                      <a:pt x="50" y="175"/>
                    </a:cubicBezTo>
                    <a:close/>
                    <a:moveTo>
                      <a:pt x="54" y="60"/>
                    </a:moveTo>
                    <a:cubicBezTo>
                      <a:pt x="192" y="57"/>
                      <a:pt x="192" y="57"/>
                      <a:pt x="192" y="57"/>
                    </a:cubicBezTo>
                    <a:cubicBezTo>
                      <a:pt x="192" y="107"/>
                      <a:pt x="192" y="107"/>
                      <a:pt x="192" y="107"/>
                    </a:cubicBezTo>
                    <a:cubicBezTo>
                      <a:pt x="54" y="108"/>
                      <a:pt x="54" y="108"/>
                      <a:pt x="54" y="108"/>
                    </a:cubicBezTo>
                    <a:lnTo>
                      <a:pt x="54" y="60"/>
                    </a:lnTo>
                    <a:close/>
                    <a:moveTo>
                      <a:pt x="54" y="118"/>
                    </a:moveTo>
                    <a:cubicBezTo>
                      <a:pt x="192" y="116"/>
                      <a:pt x="192" y="116"/>
                      <a:pt x="192" y="116"/>
                    </a:cubicBezTo>
                    <a:cubicBezTo>
                      <a:pt x="192" y="165"/>
                      <a:pt x="192" y="165"/>
                      <a:pt x="192" y="165"/>
                    </a:cubicBezTo>
                    <a:cubicBezTo>
                      <a:pt x="54" y="166"/>
                      <a:pt x="54" y="166"/>
                      <a:pt x="54" y="166"/>
                    </a:cubicBezTo>
                    <a:lnTo>
                      <a:pt x="54" y="118"/>
                    </a:lnTo>
                    <a:close/>
                    <a:moveTo>
                      <a:pt x="123" y="224"/>
                    </a:moveTo>
                    <a:cubicBezTo>
                      <a:pt x="107" y="224"/>
                      <a:pt x="95" y="236"/>
                      <a:pt x="95" y="251"/>
                    </a:cubicBezTo>
                    <a:cubicBezTo>
                      <a:pt x="95" y="266"/>
                      <a:pt x="107" y="278"/>
                      <a:pt x="123" y="278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38" y="278"/>
                      <a:pt x="150" y="266"/>
                      <a:pt x="150" y="251"/>
                    </a:cubicBezTo>
                    <a:cubicBezTo>
                      <a:pt x="150" y="236"/>
                      <a:pt x="138" y="224"/>
                      <a:pt x="123" y="224"/>
                    </a:cubicBezTo>
                    <a:close/>
                    <a:moveTo>
                      <a:pt x="123" y="269"/>
                    </a:moveTo>
                    <a:cubicBezTo>
                      <a:pt x="123" y="274"/>
                      <a:pt x="123" y="274"/>
                      <a:pt x="123" y="274"/>
                    </a:cubicBezTo>
                    <a:cubicBezTo>
                      <a:pt x="123" y="269"/>
                      <a:pt x="123" y="269"/>
                      <a:pt x="123" y="269"/>
                    </a:cubicBezTo>
                    <a:cubicBezTo>
                      <a:pt x="113" y="269"/>
                      <a:pt x="105" y="261"/>
                      <a:pt x="105" y="251"/>
                    </a:cubicBezTo>
                    <a:cubicBezTo>
                      <a:pt x="105" y="241"/>
                      <a:pt x="113" y="233"/>
                      <a:pt x="123" y="233"/>
                    </a:cubicBezTo>
                    <a:cubicBezTo>
                      <a:pt x="133" y="234"/>
                      <a:pt x="141" y="242"/>
                      <a:pt x="141" y="251"/>
                    </a:cubicBezTo>
                    <a:cubicBezTo>
                      <a:pt x="141" y="261"/>
                      <a:pt x="133" y="269"/>
                      <a:pt x="123" y="269"/>
                    </a:cubicBezTo>
                    <a:close/>
                    <a:moveTo>
                      <a:pt x="123" y="288"/>
                    </a:moveTo>
                    <a:cubicBezTo>
                      <a:pt x="122" y="288"/>
                      <a:pt x="122" y="288"/>
                      <a:pt x="122" y="288"/>
                    </a:cubicBezTo>
                    <a:cubicBezTo>
                      <a:pt x="107" y="288"/>
                      <a:pt x="95" y="300"/>
                      <a:pt x="95" y="314"/>
                    </a:cubicBezTo>
                    <a:cubicBezTo>
                      <a:pt x="95" y="329"/>
                      <a:pt x="107" y="341"/>
                      <a:pt x="123" y="342"/>
                    </a:cubicBezTo>
                    <a:cubicBezTo>
                      <a:pt x="123" y="342"/>
                      <a:pt x="123" y="342"/>
                      <a:pt x="123" y="342"/>
                    </a:cubicBezTo>
                    <a:cubicBezTo>
                      <a:pt x="138" y="342"/>
                      <a:pt x="150" y="330"/>
                      <a:pt x="150" y="315"/>
                    </a:cubicBezTo>
                    <a:cubicBezTo>
                      <a:pt x="150" y="300"/>
                      <a:pt x="138" y="288"/>
                      <a:pt x="123" y="288"/>
                    </a:cubicBezTo>
                    <a:close/>
                    <a:moveTo>
                      <a:pt x="123" y="332"/>
                    </a:moveTo>
                    <a:cubicBezTo>
                      <a:pt x="123" y="332"/>
                      <a:pt x="123" y="332"/>
                      <a:pt x="123" y="332"/>
                    </a:cubicBezTo>
                    <a:cubicBezTo>
                      <a:pt x="113" y="332"/>
                      <a:pt x="105" y="324"/>
                      <a:pt x="105" y="314"/>
                    </a:cubicBezTo>
                    <a:cubicBezTo>
                      <a:pt x="105" y="305"/>
                      <a:pt x="113" y="297"/>
                      <a:pt x="123" y="297"/>
                    </a:cubicBezTo>
                    <a:cubicBezTo>
                      <a:pt x="123" y="297"/>
                      <a:pt x="123" y="297"/>
                      <a:pt x="123" y="297"/>
                    </a:cubicBezTo>
                    <a:cubicBezTo>
                      <a:pt x="133" y="297"/>
                      <a:pt x="141" y="305"/>
                      <a:pt x="141" y="315"/>
                    </a:cubicBezTo>
                    <a:cubicBezTo>
                      <a:pt x="141" y="325"/>
                      <a:pt x="133" y="332"/>
                      <a:pt x="123" y="3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xmlns="" id="{FF4DBACC-4E5E-44D5-974A-022A85FD45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5554" y="4184688"/>
                <a:ext cx="409129" cy="421254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xmlns="" id="{4B38EF5F-BC48-4B9C-B8C2-D97CE5620F31}"/>
                  </a:ext>
                </a:extLst>
              </p:cNvPr>
              <p:cNvGrpSpPr/>
              <p:nvPr/>
            </p:nvGrpSpPr>
            <p:grpSpPr>
              <a:xfrm>
                <a:off x="4854129" y="4258214"/>
                <a:ext cx="171979" cy="167472"/>
                <a:chOff x="10916244" y="3800264"/>
                <a:chExt cx="252236" cy="245623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CA2A2754-9C6D-4DAF-B4FA-CBA3AC786EA9}"/>
                    </a:ext>
                  </a:extLst>
                </p:cNvPr>
                <p:cNvSpPr/>
                <p:nvPr/>
              </p:nvSpPr>
              <p:spPr>
                <a:xfrm>
                  <a:off x="10919460" y="3800261"/>
                  <a:ext cx="249020" cy="244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35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33" name="Изображение 10" descr="FNS_vizitka_for_rukovodstvo.png">
                  <a:extLst>
                    <a:ext uri="{FF2B5EF4-FFF2-40B4-BE49-F238E27FC236}">
                      <a16:creationId xmlns:a16="http://schemas.microsoft.com/office/drawing/2014/main" xmlns="" id="{C9AE4B36-3E99-49DE-84EE-48EECE32F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916244" y="3807160"/>
                  <a:ext cx="252236" cy="238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7" name="Freeform 21">
              <a:extLst>
                <a:ext uri="{FF2B5EF4-FFF2-40B4-BE49-F238E27FC236}">
                  <a16:creationId xmlns="" xmlns:a16="http://schemas.microsoft.com/office/drawing/2014/main" id="{9D0BABEF-004A-4DB9-82DD-EFF27D645D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550" y="1383226"/>
              <a:ext cx="575235" cy="476755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16725" y="1620606"/>
              <a:ext cx="959104" cy="456019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algn="ctr" defTabSz="1043056" eaLnBrk="1" fontAlgn="auto" hangingPunct="1"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abic Typesetting" panose="03020402040406030203" pitchFamily="66" charset="-78"/>
                  <a:ea typeface="Roboto Condensed" panose="020B0604020202020204" charset="0"/>
                  <a:cs typeface="Arabic Typesetting" panose="03020402040406030203" pitchFamily="66" charset="-78"/>
                </a:rPr>
                <a:t>i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  <a:p>
              <a:pPr algn="ctr" defTabSz="1043056" eaLnBrk="1" fontAlgn="auto" hangingPunct="1">
                <a:lnSpc>
                  <a:spcPct val="150000"/>
                </a:lnSpc>
                <a:spcAft>
                  <a:spcPts val="0"/>
                </a:spcAft>
              </a:pPr>
              <a:endPara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810551" y="4368868"/>
              <a:ext cx="682943" cy="420023"/>
              <a:chOff x="3988068" y="4410785"/>
              <a:chExt cx="682943" cy="420023"/>
            </a:xfrm>
          </p:grpSpPr>
          <p:sp>
            <p:nvSpPr>
              <p:cNvPr id="26" name="Freeform 41">
                <a:extLst>
                  <a:ext uri="{FF2B5EF4-FFF2-40B4-BE49-F238E27FC236}">
                    <a16:creationId xmlns:a16="http://schemas.microsoft.com/office/drawing/2014/main" xmlns="" id="{B6A36765-5B1F-4F0D-92B0-38633294BD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2428" y="4410785"/>
                <a:ext cx="298583" cy="420023"/>
              </a:xfrm>
              <a:custGeom>
                <a:avLst/>
                <a:gdLst>
                  <a:gd name="T0" fmla="*/ 248 w 327"/>
                  <a:gd name="T1" fmla="*/ 2 h 398"/>
                  <a:gd name="T2" fmla="*/ 248 w 327"/>
                  <a:gd name="T3" fmla="*/ 2 h 398"/>
                  <a:gd name="T4" fmla="*/ 247 w 327"/>
                  <a:gd name="T5" fmla="*/ 1 h 398"/>
                  <a:gd name="T6" fmla="*/ 246 w 327"/>
                  <a:gd name="T7" fmla="*/ 0 h 398"/>
                  <a:gd name="T8" fmla="*/ 5 w 327"/>
                  <a:gd name="T9" fmla="*/ 7 h 398"/>
                  <a:gd name="T10" fmla="*/ 0 w 327"/>
                  <a:gd name="T11" fmla="*/ 387 h 398"/>
                  <a:gd name="T12" fmla="*/ 244 w 327"/>
                  <a:gd name="T13" fmla="*/ 398 h 398"/>
                  <a:gd name="T14" fmla="*/ 245 w 327"/>
                  <a:gd name="T15" fmla="*/ 398 h 398"/>
                  <a:gd name="T16" fmla="*/ 246 w 327"/>
                  <a:gd name="T17" fmla="*/ 398 h 398"/>
                  <a:gd name="T18" fmla="*/ 247 w 327"/>
                  <a:gd name="T19" fmla="*/ 398 h 398"/>
                  <a:gd name="T20" fmla="*/ 247 w 327"/>
                  <a:gd name="T21" fmla="*/ 397 h 398"/>
                  <a:gd name="T22" fmla="*/ 248 w 327"/>
                  <a:gd name="T23" fmla="*/ 397 h 398"/>
                  <a:gd name="T24" fmla="*/ 326 w 327"/>
                  <a:gd name="T25" fmla="*/ 319 h 398"/>
                  <a:gd name="T26" fmla="*/ 327 w 327"/>
                  <a:gd name="T27" fmla="*/ 83 h 398"/>
                  <a:gd name="T28" fmla="*/ 240 w 327"/>
                  <a:gd name="T29" fmla="*/ 389 h 398"/>
                  <a:gd name="T30" fmla="*/ 10 w 327"/>
                  <a:gd name="T31" fmla="*/ 16 h 398"/>
                  <a:gd name="T32" fmla="*/ 240 w 327"/>
                  <a:gd name="T33" fmla="*/ 389 h 398"/>
                  <a:gd name="T34" fmla="*/ 249 w 327"/>
                  <a:gd name="T35" fmla="*/ 382 h 398"/>
                  <a:gd name="T36" fmla="*/ 318 w 327"/>
                  <a:gd name="T37" fmla="*/ 85 h 398"/>
                  <a:gd name="T38" fmla="*/ 50 w 327"/>
                  <a:gd name="T39" fmla="*/ 175 h 398"/>
                  <a:gd name="T40" fmla="*/ 197 w 327"/>
                  <a:gd name="T41" fmla="*/ 175 h 398"/>
                  <a:gd name="T42" fmla="*/ 202 w 327"/>
                  <a:gd name="T43" fmla="*/ 111 h 398"/>
                  <a:gd name="T44" fmla="*/ 200 w 327"/>
                  <a:gd name="T45" fmla="*/ 49 h 398"/>
                  <a:gd name="T46" fmla="*/ 50 w 327"/>
                  <a:gd name="T47" fmla="*/ 51 h 398"/>
                  <a:gd name="T48" fmla="*/ 45 w 327"/>
                  <a:gd name="T49" fmla="*/ 113 h 398"/>
                  <a:gd name="T50" fmla="*/ 46 w 327"/>
                  <a:gd name="T51" fmla="*/ 174 h 398"/>
                  <a:gd name="T52" fmla="*/ 54 w 327"/>
                  <a:gd name="T53" fmla="*/ 60 h 398"/>
                  <a:gd name="T54" fmla="*/ 192 w 327"/>
                  <a:gd name="T55" fmla="*/ 107 h 398"/>
                  <a:gd name="T56" fmla="*/ 54 w 327"/>
                  <a:gd name="T57" fmla="*/ 60 h 398"/>
                  <a:gd name="T58" fmla="*/ 192 w 327"/>
                  <a:gd name="T59" fmla="*/ 116 h 398"/>
                  <a:gd name="T60" fmla="*/ 54 w 327"/>
                  <a:gd name="T61" fmla="*/ 166 h 398"/>
                  <a:gd name="T62" fmla="*/ 123 w 327"/>
                  <a:gd name="T63" fmla="*/ 224 h 398"/>
                  <a:gd name="T64" fmla="*/ 123 w 327"/>
                  <a:gd name="T65" fmla="*/ 278 h 398"/>
                  <a:gd name="T66" fmla="*/ 150 w 327"/>
                  <a:gd name="T67" fmla="*/ 251 h 398"/>
                  <a:gd name="T68" fmla="*/ 123 w 327"/>
                  <a:gd name="T69" fmla="*/ 269 h 398"/>
                  <a:gd name="T70" fmla="*/ 123 w 327"/>
                  <a:gd name="T71" fmla="*/ 269 h 398"/>
                  <a:gd name="T72" fmla="*/ 123 w 327"/>
                  <a:gd name="T73" fmla="*/ 233 h 398"/>
                  <a:gd name="T74" fmla="*/ 123 w 327"/>
                  <a:gd name="T75" fmla="*/ 269 h 398"/>
                  <a:gd name="T76" fmla="*/ 122 w 327"/>
                  <a:gd name="T77" fmla="*/ 288 h 398"/>
                  <a:gd name="T78" fmla="*/ 123 w 327"/>
                  <a:gd name="T79" fmla="*/ 342 h 398"/>
                  <a:gd name="T80" fmla="*/ 150 w 327"/>
                  <a:gd name="T81" fmla="*/ 315 h 398"/>
                  <a:gd name="T82" fmla="*/ 123 w 327"/>
                  <a:gd name="T83" fmla="*/ 332 h 398"/>
                  <a:gd name="T84" fmla="*/ 105 w 327"/>
                  <a:gd name="T85" fmla="*/ 314 h 398"/>
                  <a:gd name="T86" fmla="*/ 123 w 327"/>
                  <a:gd name="T87" fmla="*/ 297 h 398"/>
                  <a:gd name="T88" fmla="*/ 123 w 327"/>
                  <a:gd name="T89" fmla="*/ 332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7" h="398">
                    <a:moveTo>
                      <a:pt x="326" y="80"/>
                    </a:move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1"/>
                      <a:pt x="247" y="1"/>
                      <a:pt x="247" y="1"/>
                    </a:cubicBezTo>
                    <a:cubicBezTo>
                      <a:pt x="247" y="1"/>
                      <a:pt x="247" y="1"/>
                      <a:pt x="247" y="1"/>
                    </a:cubicBezTo>
                    <a:cubicBezTo>
                      <a:pt x="246" y="1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5" y="0"/>
                      <a:pt x="245" y="0"/>
                      <a:pt x="244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0" y="9"/>
                      <a:pt x="0" y="12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389"/>
                      <a:pt x="2" y="392"/>
                      <a:pt x="5" y="392"/>
                    </a:cubicBezTo>
                    <a:cubicBezTo>
                      <a:pt x="244" y="398"/>
                      <a:pt x="244" y="398"/>
                      <a:pt x="244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326" y="319"/>
                      <a:pt x="326" y="319"/>
                      <a:pt x="326" y="319"/>
                    </a:cubicBezTo>
                    <a:cubicBezTo>
                      <a:pt x="327" y="318"/>
                      <a:pt x="327" y="317"/>
                      <a:pt x="327" y="315"/>
                    </a:cubicBezTo>
                    <a:cubicBezTo>
                      <a:pt x="327" y="83"/>
                      <a:pt x="327" y="83"/>
                      <a:pt x="327" y="83"/>
                    </a:cubicBezTo>
                    <a:cubicBezTo>
                      <a:pt x="327" y="82"/>
                      <a:pt x="327" y="81"/>
                      <a:pt x="326" y="80"/>
                    </a:cubicBezTo>
                    <a:close/>
                    <a:moveTo>
                      <a:pt x="240" y="389"/>
                    </a:moveTo>
                    <a:cubicBezTo>
                      <a:pt x="10" y="382"/>
                      <a:pt x="10" y="382"/>
                      <a:pt x="10" y="38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240" y="10"/>
                      <a:pt x="240" y="10"/>
                      <a:pt x="240" y="10"/>
                    </a:cubicBezTo>
                    <a:lnTo>
                      <a:pt x="240" y="389"/>
                    </a:lnTo>
                    <a:close/>
                    <a:moveTo>
                      <a:pt x="318" y="313"/>
                    </a:moveTo>
                    <a:cubicBezTo>
                      <a:pt x="249" y="382"/>
                      <a:pt x="249" y="382"/>
                      <a:pt x="249" y="382"/>
                    </a:cubicBezTo>
                    <a:cubicBezTo>
                      <a:pt x="249" y="16"/>
                      <a:pt x="249" y="16"/>
                      <a:pt x="249" y="16"/>
                    </a:cubicBezTo>
                    <a:cubicBezTo>
                      <a:pt x="318" y="85"/>
                      <a:pt x="318" y="85"/>
                      <a:pt x="318" y="85"/>
                    </a:cubicBezTo>
                    <a:lnTo>
                      <a:pt x="318" y="313"/>
                    </a:lnTo>
                    <a:close/>
                    <a:moveTo>
                      <a:pt x="50" y="175"/>
                    </a:moveTo>
                    <a:cubicBezTo>
                      <a:pt x="50" y="175"/>
                      <a:pt x="50" y="175"/>
                      <a:pt x="50" y="175"/>
                    </a:cubicBezTo>
                    <a:cubicBezTo>
                      <a:pt x="197" y="175"/>
                      <a:pt x="197" y="175"/>
                      <a:pt x="197" y="175"/>
                    </a:cubicBezTo>
                    <a:cubicBezTo>
                      <a:pt x="200" y="175"/>
                      <a:pt x="202" y="173"/>
                      <a:pt x="202" y="170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202" y="52"/>
                      <a:pt x="202" y="52"/>
                      <a:pt x="202" y="52"/>
                    </a:cubicBezTo>
                    <a:cubicBezTo>
                      <a:pt x="202" y="51"/>
                      <a:pt x="201" y="50"/>
                      <a:pt x="200" y="49"/>
                    </a:cubicBezTo>
                    <a:cubicBezTo>
                      <a:pt x="199" y="48"/>
                      <a:pt x="198" y="48"/>
                      <a:pt x="197" y="48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7" y="51"/>
                      <a:pt x="45" y="53"/>
                      <a:pt x="45" y="55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5" y="172"/>
                      <a:pt x="46" y="173"/>
                      <a:pt x="46" y="174"/>
                    </a:cubicBezTo>
                    <a:cubicBezTo>
                      <a:pt x="47" y="175"/>
                      <a:pt x="49" y="175"/>
                      <a:pt x="50" y="175"/>
                    </a:cubicBezTo>
                    <a:close/>
                    <a:moveTo>
                      <a:pt x="54" y="60"/>
                    </a:moveTo>
                    <a:cubicBezTo>
                      <a:pt x="192" y="57"/>
                      <a:pt x="192" y="57"/>
                      <a:pt x="192" y="57"/>
                    </a:cubicBezTo>
                    <a:cubicBezTo>
                      <a:pt x="192" y="107"/>
                      <a:pt x="192" y="107"/>
                      <a:pt x="192" y="107"/>
                    </a:cubicBezTo>
                    <a:cubicBezTo>
                      <a:pt x="54" y="108"/>
                      <a:pt x="54" y="108"/>
                      <a:pt x="54" y="108"/>
                    </a:cubicBezTo>
                    <a:lnTo>
                      <a:pt x="54" y="60"/>
                    </a:lnTo>
                    <a:close/>
                    <a:moveTo>
                      <a:pt x="54" y="118"/>
                    </a:moveTo>
                    <a:cubicBezTo>
                      <a:pt x="192" y="116"/>
                      <a:pt x="192" y="116"/>
                      <a:pt x="192" y="116"/>
                    </a:cubicBezTo>
                    <a:cubicBezTo>
                      <a:pt x="192" y="165"/>
                      <a:pt x="192" y="165"/>
                      <a:pt x="192" y="165"/>
                    </a:cubicBezTo>
                    <a:cubicBezTo>
                      <a:pt x="54" y="166"/>
                      <a:pt x="54" y="166"/>
                      <a:pt x="54" y="166"/>
                    </a:cubicBezTo>
                    <a:lnTo>
                      <a:pt x="54" y="118"/>
                    </a:lnTo>
                    <a:close/>
                    <a:moveTo>
                      <a:pt x="123" y="224"/>
                    </a:moveTo>
                    <a:cubicBezTo>
                      <a:pt x="107" y="224"/>
                      <a:pt x="95" y="236"/>
                      <a:pt x="95" y="251"/>
                    </a:cubicBezTo>
                    <a:cubicBezTo>
                      <a:pt x="95" y="266"/>
                      <a:pt x="107" y="278"/>
                      <a:pt x="123" y="278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38" y="278"/>
                      <a:pt x="150" y="266"/>
                      <a:pt x="150" y="251"/>
                    </a:cubicBezTo>
                    <a:cubicBezTo>
                      <a:pt x="150" y="236"/>
                      <a:pt x="138" y="224"/>
                      <a:pt x="123" y="224"/>
                    </a:cubicBezTo>
                    <a:close/>
                    <a:moveTo>
                      <a:pt x="123" y="269"/>
                    </a:moveTo>
                    <a:cubicBezTo>
                      <a:pt x="123" y="274"/>
                      <a:pt x="123" y="274"/>
                      <a:pt x="123" y="274"/>
                    </a:cubicBezTo>
                    <a:cubicBezTo>
                      <a:pt x="123" y="269"/>
                      <a:pt x="123" y="269"/>
                      <a:pt x="123" y="269"/>
                    </a:cubicBezTo>
                    <a:cubicBezTo>
                      <a:pt x="113" y="269"/>
                      <a:pt x="105" y="261"/>
                      <a:pt x="105" y="251"/>
                    </a:cubicBezTo>
                    <a:cubicBezTo>
                      <a:pt x="105" y="241"/>
                      <a:pt x="113" y="233"/>
                      <a:pt x="123" y="233"/>
                    </a:cubicBezTo>
                    <a:cubicBezTo>
                      <a:pt x="133" y="234"/>
                      <a:pt x="141" y="242"/>
                      <a:pt x="141" y="251"/>
                    </a:cubicBezTo>
                    <a:cubicBezTo>
                      <a:pt x="141" y="261"/>
                      <a:pt x="133" y="269"/>
                      <a:pt x="123" y="269"/>
                    </a:cubicBezTo>
                    <a:close/>
                    <a:moveTo>
                      <a:pt x="123" y="288"/>
                    </a:moveTo>
                    <a:cubicBezTo>
                      <a:pt x="122" y="288"/>
                      <a:pt x="122" y="288"/>
                      <a:pt x="122" y="288"/>
                    </a:cubicBezTo>
                    <a:cubicBezTo>
                      <a:pt x="107" y="288"/>
                      <a:pt x="95" y="300"/>
                      <a:pt x="95" y="314"/>
                    </a:cubicBezTo>
                    <a:cubicBezTo>
                      <a:pt x="95" y="329"/>
                      <a:pt x="107" y="341"/>
                      <a:pt x="123" y="342"/>
                    </a:cubicBezTo>
                    <a:cubicBezTo>
                      <a:pt x="123" y="342"/>
                      <a:pt x="123" y="342"/>
                      <a:pt x="123" y="342"/>
                    </a:cubicBezTo>
                    <a:cubicBezTo>
                      <a:pt x="138" y="342"/>
                      <a:pt x="150" y="330"/>
                      <a:pt x="150" y="315"/>
                    </a:cubicBezTo>
                    <a:cubicBezTo>
                      <a:pt x="150" y="300"/>
                      <a:pt x="138" y="288"/>
                      <a:pt x="123" y="288"/>
                    </a:cubicBezTo>
                    <a:close/>
                    <a:moveTo>
                      <a:pt x="123" y="332"/>
                    </a:moveTo>
                    <a:cubicBezTo>
                      <a:pt x="123" y="332"/>
                      <a:pt x="123" y="332"/>
                      <a:pt x="123" y="332"/>
                    </a:cubicBezTo>
                    <a:cubicBezTo>
                      <a:pt x="113" y="332"/>
                      <a:pt x="105" y="324"/>
                      <a:pt x="105" y="314"/>
                    </a:cubicBezTo>
                    <a:cubicBezTo>
                      <a:pt x="105" y="305"/>
                      <a:pt x="113" y="297"/>
                      <a:pt x="123" y="297"/>
                    </a:cubicBezTo>
                    <a:cubicBezTo>
                      <a:pt x="123" y="297"/>
                      <a:pt x="123" y="297"/>
                      <a:pt x="123" y="297"/>
                    </a:cubicBezTo>
                    <a:cubicBezTo>
                      <a:pt x="133" y="297"/>
                      <a:pt x="141" y="305"/>
                      <a:pt x="141" y="315"/>
                    </a:cubicBezTo>
                    <a:cubicBezTo>
                      <a:pt x="141" y="325"/>
                      <a:pt x="133" y="332"/>
                      <a:pt x="123" y="3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FF4DBACC-4E5E-44D5-974A-022A85FD45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8068" y="4426315"/>
                <a:ext cx="355927" cy="385170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pic>
            <p:nvPicPr>
              <p:cNvPr id="28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3659" y="4499545"/>
                <a:ext cx="148636" cy="157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1775022" y="2447152"/>
              <a:ext cx="682944" cy="420023"/>
              <a:chOff x="4845952" y="4266028"/>
              <a:chExt cx="785027" cy="459372"/>
            </a:xfrm>
          </p:grpSpPr>
          <p:sp>
            <p:nvSpPr>
              <p:cNvPr id="21" name="Freeform 41">
                <a:extLst>
                  <a:ext uri="{FF2B5EF4-FFF2-40B4-BE49-F238E27FC236}">
                    <a16:creationId xmlns:a16="http://schemas.microsoft.com/office/drawing/2014/main" xmlns="" id="{B6A36765-5B1F-4F0D-92B0-38633294BD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87765" y="4266028"/>
                <a:ext cx="343214" cy="459372"/>
              </a:xfrm>
              <a:custGeom>
                <a:avLst/>
                <a:gdLst>
                  <a:gd name="T0" fmla="*/ 248 w 327"/>
                  <a:gd name="T1" fmla="*/ 2 h 398"/>
                  <a:gd name="T2" fmla="*/ 248 w 327"/>
                  <a:gd name="T3" fmla="*/ 2 h 398"/>
                  <a:gd name="T4" fmla="*/ 247 w 327"/>
                  <a:gd name="T5" fmla="*/ 1 h 398"/>
                  <a:gd name="T6" fmla="*/ 246 w 327"/>
                  <a:gd name="T7" fmla="*/ 0 h 398"/>
                  <a:gd name="T8" fmla="*/ 5 w 327"/>
                  <a:gd name="T9" fmla="*/ 7 h 398"/>
                  <a:gd name="T10" fmla="*/ 0 w 327"/>
                  <a:gd name="T11" fmla="*/ 387 h 398"/>
                  <a:gd name="T12" fmla="*/ 244 w 327"/>
                  <a:gd name="T13" fmla="*/ 398 h 398"/>
                  <a:gd name="T14" fmla="*/ 245 w 327"/>
                  <a:gd name="T15" fmla="*/ 398 h 398"/>
                  <a:gd name="T16" fmla="*/ 246 w 327"/>
                  <a:gd name="T17" fmla="*/ 398 h 398"/>
                  <a:gd name="T18" fmla="*/ 247 w 327"/>
                  <a:gd name="T19" fmla="*/ 398 h 398"/>
                  <a:gd name="T20" fmla="*/ 247 w 327"/>
                  <a:gd name="T21" fmla="*/ 397 h 398"/>
                  <a:gd name="T22" fmla="*/ 248 w 327"/>
                  <a:gd name="T23" fmla="*/ 397 h 398"/>
                  <a:gd name="T24" fmla="*/ 326 w 327"/>
                  <a:gd name="T25" fmla="*/ 319 h 398"/>
                  <a:gd name="T26" fmla="*/ 327 w 327"/>
                  <a:gd name="T27" fmla="*/ 83 h 398"/>
                  <a:gd name="T28" fmla="*/ 240 w 327"/>
                  <a:gd name="T29" fmla="*/ 389 h 398"/>
                  <a:gd name="T30" fmla="*/ 10 w 327"/>
                  <a:gd name="T31" fmla="*/ 16 h 398"/>
                  <a:gd name="T32" fmla="*/ 240 w 327"/>
                  <a:gd name="T33" fmla="*/ 389 h 398"/>
                  <a:gd name="T34" fmla="*/ 249 w 327"/>
                  <a:gd name="T35" fmla="*/ 382 h 398"/>
                  <a:gd name="T36" fmla="*/ 318 w 327"/>
                  <a:gd name="T37" fmla="*/ 85 h 398"/>
                  <a:gd name="T38" fmla="*/ 50 w 327"/>
                  <a:gd name="T39" fmla="*/ 175 h 398"/>
                  <a:gd name="T40" fmla="*/ 197 w 327"/>
                  <a:gd name="T41" fmla="*/ 175 h 398"/>
                  <a:gd name="T42" fmla="*/ 202 w 327"/>
                  <a:gd name="T43" fmla="*/ 111 h 398"/>
                  <a:gd name="T44" fmla="*/ 200 w 327"/>
                  <a:gd name="T45" fmla="*/ 49 h 398"/>
                  <a:gd name="T46" fmla="*/ 50 w 327"/>
                  <a:gd name="T47" fmla="*/ 51 h 398"/>
                  <a:gd name="T48" fmla="*/ 45 w 327"/>
                  <a:gd name="T49" fmla="*/ 113 h 398"/>
                  <a:gd name="T50" fmla="*/ 46 w 327"/>
                  <a:gd name="T51" fmla="*/ 174 h 398"/>
                  <a:gd name="T52" fmla="*/ 54 w 327"/>
                  <a:gd name="T53" fmla="*/ 60 h 398"/>
                  <a:gd name="T54" fmla="*/ 192 w 327"/>
                  <a:gd name="T55" fmla="*/ 107 h 398"/>
                  <a:gd name="T56" fmla="*/ 54 w 327"/>
                  <a:gd name="T57" fmla="*/ 60 h 398"/>
                  <a:gd name="T58" fmla="*/ 192 w 327"/>
                  <a:gd name="T59" fmla="*/ 116 h 398"/>
                  <a:gd name="T60" fmla="*/ 54 w 327"/>
                  <a:gd name="T61" fmla="*/ 166 h 398"/>
                  <a:gd name="T62" fmla="*/ 123 w 327"/>
                  <a:gd name="T63" fmla="*/ 224 h 398"/>
                  <a:gd name="T64" fmla="*/ 123 w 327"/>
                  <a:gd name="T65" fmla="*/ 278 h 398"/>
                  <a:gd name="T66" fmla="*/ 150 w 327"/>
                  <a:gd name="T67" fmla="*/ 251 h 398"/>
                  <a:gd name="T68" fmla="*/ 123 w 327"/>
                  <a:gd name="T69" fmla="*/ 269 h 398"/>
                  <a:gd name="T70" fmla="*/ 123 w 327"/>
                  <a:gd name="T71" fmla="*/ 269 h 398"/>
                  <a:gd name="T72" fmla="*/ 123 w 327"/>
                  <a:gd name="T73" fmla="*/ 233 h 398"/>
                  <a:gd name="T74" fmla="*/ 123 w 327"/>
                  <a:gd name="T75" fmla="*/ 269 h 398"/>
                  <a:gd name="T76" fmla="*/ 122 w 327"/>
                  <a:gd name="T77" fmla="*/ 288 h 398"/>
                  <a:gd name="T78" fmla="*/ 123 w 327"/>
                  <a:gd name="T79" fmla="*/ 342 h 398"/>
                  <a:gd name="T80" fmla="*/ 150 w 327"/>
                  <a:gd name="T81" fmla="*/ 315 h 398"/>
                  <a:gd name="T82" fmla="*/ 123 w 327"/>
                  <a:gd name="T83" fmla="*/ 332 h 398"/>
                  <a:gd name="T84" fmla="*/ 105 w 327"/>
                  <a:gd name="T85" fmla="*/ 314 h 398"/>
                  <a:gd name="T86" fmla="*/ 123 w 327"/>
                  <a:gd name="T87" fmla="*/ 297 h 398"/>
                  <a:gd name="T88" fmla="*/ 123 w 327"/>
                  <a:gd name="T89" fmla="*/ 332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7" h="398">
                    <a:moveTo>
                      <a:pt x="326" y="80"/>
                    </a:move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1"/>
                      <a:pt x="247" y="1"/>
                      <a:pt x="247" y="1"/>
                    </a:cubicBezTo>
                    <a:cubicBezTo>
                      <a:pt x="247" y="1"/>
                      <a:pt x="247" y="1"/>
                      <a:pt x="247" y="1"/>
                    </a:cubicBezTo>
                    <a:cubicBezTo>
                      <a:pt x="246" y="1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5" y="0"/>
                      <a:pt x="245" y="0"/>
                      <a:pt x="244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0" y="9"/>
                      <a:pt x="0" y="12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389"/>
                      <a:pt x="2" y="392"/>
                      <a:pt x="5" y="392"/>
                    </a:cubicBezTo>
                    <a:cubicBezTo>
                      <a:pt x="244" y="398"/>
                      <a:pt x="244" y="398"/>
                      <a:pt x="244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326" y="319"/>
                      <a:pt x="326" y="319"/>
                      <a:pt x="326" y="319"/>
                    </a:cubicBezTo>
                    <a:cubicBezTo>
                      <a:pt x="327" y="318"/>
                      <a:pt x="327" y="317"/>
                      <a:pt x="327" y="315"/>
                    </a:cubicBezTo>
                    <a:cubicBezTo>
                      <a:pt x="327" y="83"/>
                      <a:pt x="327" y="83"/>
                      <a:pt x="327" y="83"/>
                    </a:cubicBezTo>
                    <a:cubicBezTo>
                      <a:pt x="327" y="82"/>
                      <a:pt x="327" y="81"/>
                      <a:pt x="326" y="80"/>
                    </a:cubicBezTo>
                    <a:close/>
                    <a:moveTo>
                      <a:pt x="240" y="389"/>
                    </a:moveTo>
                    <a:cubicBezTo>
                      <a:pt x="10" y="382"/>
                      <a:pt x="10" y="382"/>
                      <a:pt x="10" y="38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240" y="10"/>
                      <a:pt x="240" y="10"/>
                      <a:pt x="240" y="10"/>
                    </a:cubicBezTo>
                    <a:lnTo>
                      <a:pt x="240" y="389"/>
                    </a:lnTo>
                    <a:close/>
                    <a:moveTo>
                      <a:pt x="318" y="313"/>
                    </a:moveTo>
                    <a:cubicBezTo>
                      <a:pt x="249" y="382"/>
                      <a:pt x="249" y="382"/>
                      <a:pt x="249" y="382"/>
                    </a:cubicBezTo>
                    <a:cubicBezTo>
                      <a:pt x="249" y="16"/>
                      <a:pt x="249" y="16"/>
                      <a:pt x="249" y="16"/>
                    </a:cubicBezTo>
                    <a:cubicBezTo>
                      <a:pt x="318" y="85"/>
                      <a:pt x="318" y="85"/>
                      <a:pt x="318" y="85"/>
                    </a:cubicBezTo>
                    <a:lnTo>
                      <a:pt x="318" y="313"/>
                    </a:lnTo>
                    <a:close/>
                    <a:moveTo>
                      <a:pt x="50" y="175"/>
                    </a:moveTo>
                    <a:cubicBezTo>
                      <a:pt x="50" y="175"/>
                      <a:pt x="50" y="175"/>
                      <a:pt x="50" y="175"/>
                    </a:cubicBezTo>
                    <a:cubicBezTo>
                      <a:pt x="197" y="175"/>
                      <a:pt x="197" y="175"/>
                      <a:pt x="197" y="175"/>
                    </a:cubicBezTo>
                    <a:cubicBezTo>
                      <a:pt x="200" y="175"/>
                      <a:pt x="202" y="173"/>
                      <a:pt x="202" y="170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202" y="52"/>
                      <a:pt x="202" y="52"/>
                      <a:pt x="202" y="52"/>
                    </a:cubicBezTo>
                    <a:cubicBezTo>
                      <a:pt x="202" y="51"/>
                      <a:pt x="201" y="50"/>
                      <a:pt x="200" y="49"/>
                    </a:cubicBezTo>
                    <a:cubicBezTo>
                      <a:pt x="199" y="48"/>
                      <a:pt x="198" y="48"/>
                      <a:pt x="197" y="48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7" y="51"/>
                      <a:pt x="45" y="53"/>
                      <a:pt x="45" y="55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5" y="172"/>
                      <a:pt x="46" y="173"/>
                      <a:pt x="46" y="174"/>
                    </a:cubicBezTo>
                    <a:cubicBezTo>
                      <a:pt x="47" y="175"/>
                      <a:pt x="49" y="175"/>
                      <a:pt x="50" y="175"/>
                    </a:cubicBezTo>
                    <a:close/>
                    <a:moveTo>
                      <a:pt x="54" y="60"/>
                    </a:moveTo>
                    <a:cubicBezTo>
                      <a:pt x="192" y="57"/>
                      <a:pt x="192" y="57"/>
                      <a:pt x="192" y="57"/>
                    </a:cubicBezTo>
                    <a:cubicBezTo>
                      <a:pt x="192" y="107"/>
                      <a:pt x="192" y="107"/>
                      <a:pt x="192" y="107"/>
                    </a:cubicBezTo>
                    <a:cubicBezTo>
                      <a:pt x="54" y="108"/>
                      <a:pt x="54" y="108"/>
                      <a:pt x="54" y="108"/>
                    </a:cubicBezTo>
                    <a:lnTo>
                      <a:pt x="54" y="60"/>
                    </a:lnTo>
                    <a:close/>
                    <a:moveTo>
                      <a:pt x="54" y="118"/>
                    </a:moveTo>
                    <a:cubicBezTo>
                      <a:pt x="192" y="116"/>
                      <a:pt x="192" y="116"/>
                      <a:pt x="192" y="116"/>
                    </a:cubicBezTo>
                    <a:cubicBezTo>
                      <a:pt x="192" y="165"/>
                      <a:pt x="192" y="165"/>
                      <a:pt x="192" y="165"/>
                    </a:cubicBezTo>
                    <a:cubicBezTo>
                      <a:pt x="54" y="166"/>
                      <a:pt x="54" y="166"/>
                      <a:pt x="54" y="166"/>
                    </a:cubicBezTo>
                    <a:lnTo>
                      <a:pt x="54" y="118"/>
                    </a:lnTo>
                    <a:close/>
                    <a:moveTo>
                      <a:pt x="123" y="224"/>
                    </a:moveTo>
                    <a:cubicBezTo>
                      <a:pt x="107" y="224"/>
                      <a:pt x="95" y="236"/>
                      <a:pt x="95" y="251"/>
                    </a:cubicBezTo>
                    <a:cubicBezTo>
                      <a:pt x="95" y="266"/>
                      <a:pt x="107" y="278"/>
                      <a:pt x="123" y="278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38" y="278"/>
                      <a:pt x="150" y="266"/>
                      <a:pt x="150" y="251"/>
                    </a:cubicBezTo>
                    <a:cubicBezTo>
                      <a:pt x="150" y="236"/>
                      <a:pt x="138" y="224"/>
                      <a:pt x="123" y="224"/>
                    </a:cubicBezTo>
                    <a:close/>
                    <a:moveTo>
                      <a:pt x="123" y="269"/>
                    </a:moveTo>
                    <a:cubicBezTo>
                      <a:pt x="123" y="274"/>
                      <a:pt x="123" y="274"/>
                      <a:pt x="123" y="274"/>
                    </a:cubicBezTo>
                    <a:cubicBezTo>
                      <a:pt x="123" y="269"/>
                      <a:pt x="123" y="269"/>
                      <a:pt x="123" y="269"/>
                    </a:cubicBezTo>
                    <a:cubicBezTo>
                      <a:pt x="113" y="269"/>
                      <a:pt x="105" y="261"/>
                      <a:pt x="105" y="251"/>
                    </a:cubicBezTo>
                    <a:cubicBezTo>
                      <a:pt x="105" y="241"/>
                      <a:pt x="113" y="233"/>
                      <a:pt x="123" y="233"/>
                    </a:cubicBezTo>
                    <a:cubicBezTo>
                      <a:pt x="133" y="234"/>
                      <a:pt x="141" y="242"/>
                      <a:pt x="141" y="251"/>
                    </a:cubicBezTo>
                    <a:cubicBezTo>
                      <a:pt x="141" y="261"/>
                      <a:pt x="133" y="269"/>
                      <a:pt x="123" y="269"/>
                    </a:cubicBezTo>
                    <a:close/>
                    <a:moveTo>
                      <a:pt x="123" y="288"/>
                    </a:moveTo>
                    <a:cubicBezTo>
                      <a:pt x="122" y="288"/>
                      <a:pt x="122" y="288"/>
                      <a:pt x="122" y="288"/>
                    </a:cubicBezTo>
                    <a:cubicBezTo>
                      <a:pt x="107" y="288"/>
                      <a:pt x="95" y="300"/>
                      <a:pt x="95" y="314"/>
                    </a:cubicBezTo>
                    <a:cubicBezTo>
                      <a:pt x="95" y="329"/>
                      <a:pt x="107" y="341"/>
                      <a:pt x="123" y="342"/>
                    </a:cubicBezTo>
                    <a:cubicBezTo>
                      <a:pt x="123" y="342"/>
                      <a:pt x="123" y="342"/>
                      <a:pt x="123" y="342"/>
                    </a:cubicBezTo>
                    <a:cubicBezTo>
                      <a:pt x="138" y="342"/>
                      <a:pt x="150" y="330"/>
                      <a:pt x="150" y="315"/>
                    </a:cubicBezTo>
                    <a:cubicBezTo>
                      <a:pt x="150" y="300"/>
                      <a:pt x="138" y="288"/>
                      <a:pt x="123" y="288"/>
                    </a:cubicBezTo>
                    <a:close/>
                    <a:moveTo>
                      <a:pt x="123" y="332"/>
                    </a:moveTo>
                    <a:cubicBezTo>
                      <a:pt x="123" y="332"/>
                      <a:pt x="123" y="332"/>
                      <a:pt x="123" y="332"/>
                    </a:cubicBezTo>
                    <a:cubicBezTo>
                      <a:pt x="113" y="332"/>
                      <a:pt x="105" y="324"/>
                      <a:pt x="105" y="314"/>
                    </a:cubicBezTo>
                    <a:cubicBezTo>
                      <a:pt x="105" y="305"/>
                      <a:pt x="113" y="297"/>
                      <a:pt x="123" y="297"/>
                    </a:cubicBezTo>
                    <a:cubicBezTo>
                      <a:pt x="123" y="297"/>
                      <a:pt x="123" y="297"/>
                      <a:pt x="123" y="297"/>
                    </a:cubicBezTo>
                    <a:cubicBezTo>
                      <a:pt x="133" y="297"/>
                      <a:pt x="141" y="305"/>
                      <a:pt x="141" y="315"/>
                    </a:cubicBezTo>
                    <a:cubicBezTo>
                      <a:pt x="141" y="325"/>
                      <a:pt x="133" y="332"/>
                      <a:pt x="123" y="3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:a16="http://schemas.microsoft.com/office/drawing/2014/main" xmlns="" id="{FF4DBACC-4E5E-44D5-974A-022A85FD45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5952" y="4283009"/>
                <a:ext cx="409129" cy="421254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4B38EF5F-BC48-4B9C-B8C2-D97CE5620F31}"/>
                  </a:ext>
                </a:extLst>
              </p:cNvPr>
              <p:cNvGrpSpPr/>
              <p:nvPr/>
            </p:nvGrpSpPr>
            <p:grpSpPr>
              <a:xfrm>
                <a:off x="4950120" y="4357474"/>
                <a:ext cx="186355" cy="166543"/>
                <a:chOff x="11057077" y="3945835"/>
                <a:chExt cx="273322" cy="244260"/>
              </a:xfrm>
            </p:grpSpPr>
            <p:sp>
              <p:nvSpPr>
                <p:cNvPr id="24" name="Овал 23">
                  <a:extLst>
                    <a:ext uri="{FF2B5EF4-FFF2-40B4-BE49-F238E27FC236}">
                      <a16:creationId xmlns:a16="http://schemas.microsoft.com/office/drawing/2014/main" xmlns="" id="{CA2A2754-9C6D-4DAF-B4FA-CBA3AC786EA9}"/>
                    </a:ext>
                  </a:extLst>
                </p:cNvPr>
                <p:cNvSpPr/>
                <p:nvPr/>
              </p:nvSpPr>
              <p:spPr>
                <a:xfrm>
                  <a:off x="11057077" y="3945835"/>
                  <a:ext cx="249020" cy="244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35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25" name="Изображение 10" descr="FNS_vizitka_for_rukovodstvo.png">
                  <a:extLst>
                    <a:ext uri="{FF2B5EF4-FFF2-40B4-BE49-F238E27FC236}">
                      <a16:creationId xmlns:a16="http://schemas.microsoft.com/office/drawing/2014/main" xmlns="" id="{C9AE4B36-3E99-49DE-84EE-48EECE32F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078162" y="3951367"/>
                  <a:ext cx="252237" cy="238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xmlns="" val="15261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ПОСТУПЛЕНИЕ НОВОГО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ТОВАРА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>
            <a:grpSpLocks noChangeAspect="1"/>
          </p:cNvGrpSpPr>
          <p:nvPr/>
        </p:nvGrpSpPr>
        <p:grpSpPr>
          <a:xfrm>
            <a:off x="4468391" y="1484784"/>
            <a:ext cx="993386" cy="993386"/>
            <a:chOff x="3000762" y="333762"/>
            <a:chExt cx="6190476" cy="6190476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574074">
              <a:off x="3000762" y="333762"/>
              <a:ext cx="6190476" cy="619047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881629" y="2609248"/>
              <a:ext cx="1146201" cy="91132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indent="0" algn="l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ДТ</a:t>
              </a:r>
              <a:endParaRPr kumimoji="0" lang="ru-RU" sz="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A48BC9E7-46C9-4A97-99D6-074CA9389D35}"/>
              </a:ext>
            </a:extLst>
          </p:cNvPr>
          <p:cNvSpPr/>
          <p:nvPr/>
        </p:nvSpPr>
        <p:spPr>
          <a:xfrm>
            <a:off x="770179" y="1628800"/>
            <a:ext cx="2521474" cy="1104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Импорт </a:t>
            </a:r>
            <a:r>
              <a:rPr lang="ru-RU" dirty="0" smtClean="0">
                <a:latin typeface="Arial Narrow" panose="020B0606020202030204" pitchFamily="34" charset="0"/>
              </a:rPr>
              <a:t>товаров, </a:t>
            </a:r>
            <a:r>
              <a:rPr lang="ru-RU" dirty="0">
                <a:latin typeface="Arial Narrow" panose="020B0606020202030204" pitchFamily="34" charset="0"/>
              </a:rPr>
              <a:t>подлежащих прослеживаемости из третьих стран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DA1EC13E-5D90-464E-A82D-2113BF8273C3}"/>
              </a:ext>
            </a:extLst>
          </p:cNvPr>
          <p:cNvSpPr/>
          <p:nvPr/>
        </p:nvSpPr>
        <p:spPr>
          <a:xfrm>
            <a:off x="8282262" y="1638035"/>
            <a:ext cx="2772765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2C8DE3A2-69EC-4E89-A983-29BCBE15840A}"/>
              </a:ext>
            </a:extLst>
          </p:cNvPr>
          <p:cNvSpPr/>
          <p:nvPr/>
        </p:nvSpPr>
        <p:spPr>
          <a:xfrm>
            <a:off x="8282262" y="2560692"/>
            <a:ext cx="2772765" cy="43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При приеме товара к учету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FB0B9850-5FE2-43C1-BEB5-A3C3ADB4147D}"/>
              </a:ext>
            </a:extLst>
          </p:cNvPr>
          <p:cNvSpPr/>
          <p:nvPr/>
        </p:nvSpPr>
        <p:spPr>
          <a:xfrm>
            <a:off x="8391953" y="1705958"/>
            <a:ext cx="2484964" cy="734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РНПТ, </a:t>
            </a:r>
          </a:p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присвоение учетной </a:t>
            </a:r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системой импортера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12AA93F-FBF4-459F-9EF7-7361C5BBE1E5}"/>
              </a:ext>
            </a:extLst>
          </p:cNvPr>
          <p:cNvSpPr/>
          <p:nvPr/>
        </p:nvSpPr>
        <p:spPr>
          <a:xfrm>
            <a:off x="766213" y="2851319"/>
            <a:ext cx="2521474" cy="2017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Наличие </a:t>
            </a:r>
            <a:r>
              <a:rPr lang="ru-RU" dirty="0" smtClean="0">
                <a:latin typeface="Arial Narrow" panose="020B0606020202030204" pitchFamily="34" charset="0"/>
              </a:rPr>
              <a:t>товаров, </a:t>
            </a:r>
            <a:r>
              <a:rPr lang="ru-RU" dirty="0">
                <a:latin typeface="Arial Narrow" panose="020B0606020202030204" pitchFamily="34" charset="0"/>
              </a:rPr>
              <a:t>подлежащих прослеживаемости на дату вступления </a:t>
            </a:r>
            <a:r>
              <a:rPr lang="ru-RU" dirty="0" smtClean="0">
                <a:latin typeface="Arial Narrow" panose="020B0606020202030204" pitchFamily="34" charset="0"/>
              </a:rPr>
              <a:t>Перечня товаров, подлежащих прослеживаемости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C1608B41-485B-441C-909B-5239C283CE26}"/>
              </a:ext>
            </a:extLst>
          </p:cNvPr>
          <p:cNvSpPr/>
          <p:nvPr/>
        </p:nvSpPr>
        <p:spPr>
          <a:xfrm>
            <a:off x="5475913" y="3469220"/>
            <a:ext cx="1750614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об остатках товаров 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555E6E40-1172-4219-BC64-7C3487862EB1}"/>
              </a:ext>
            </a:extLst>
          </p:cNvPr>
          <p:cNvSpPr/>
          <p:nvPr/>
        </p:nvSpPr>
        <p:spPr>
          <a:xfrm>
            <a:off x="4691228" y="3356992"/>
            <a:ext cx="2628908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41" name="Рисунок 40" descr="Документ">
            <a:extLst>
              <a:ext uri="{FF2B5EF4-FFF2-40B4-BE49-F238E27FC236}">
                <a16:creationId xmlns:a16="http://schemas.microsoft.com/office/drawing/2014/main" xmlns="" id="{D51775EB-1988-4634-937A-82BFF891D0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13586" y="3475106"/>
            <a:ext cx="452860" cy="452860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C84D2D6C-81EC-44FB-9E9C-C28AC6D4681D}"/>
              </a:ext>
            </a:extLst>
          </p:cNvPr>
          <p:cNvSpPr/>
          <p:nvPr/>
        </p:nvSpPr>
        <p:spPr>
          <a:xfrm>
            <a:off x="8256240" y="3212976"/>
            <a:ext cx="2840570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E0A3C01B-30BA-418C-921D-215A35F54C3B}"/>
              </a:ext>
            </a:extLst>
          </p:cNvPr>
          <p:cNvSpPr/>
          <p:nvPr/>
        </p:nvSpPr>
        <p:spPr>
          <a:xfrm>
            <a:off x="8400256" y="3347254"/>
            <a:ext cx="2443127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РНПТ, </a:t>
            </a:r>
          </a:p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сформированный ФНС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35E2475-CC4C-4854-8FD2-F9A5010A2125}"/>
              </a:ext>
            </a:extLst>
          </p:cNvPr>
          <p:cNvSpPr/>
          <p:nvPr/>
        </p:nvSpPr>
        <p:spPr>
          <a:xfrm>
            <a:off x="8256240" y="4135632"/>
            <a:ext cx="2840570" cy="556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1 день от даты получения уведомления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082E3D4C-6F21-4C45-AC9B-0DAF88E45135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7320136" y="3825381"/>
            <a:ext cx="936104" cy="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54E3DAEF-9A81-4E64-A1E6-D88C7D8BE3BD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3287687" y="3825905"/>
            <a:ext cx="1403541" cy="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C1608B41-485B-441C-909B-5239C283CE26}"/>
              </a:ext>
            </a:extLst>
          </p:cNvPr>
          <p:cNvSpPr/>
          <p:nvPr/>
        </p:nvSpPr>
        <p:spPr>
          <a:xfrm>
            <a:off x="5475914" y="1837118"/>
            <a:ext cx="1750614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на товары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555E6E40-1172-4219-BC64-7C3487862EB1}"/>
              </a:ext>
            </a:extLst>
          </p:cNvPr>
          <p:cNvSpPr/>
          <p:nvPr/>
        </p:nvSpPr>
        <p:spPr>
          <a:xfrm>
            <a:off x="4691229" y="1652882"/>
            <a:ext cx="2628908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xmlns="" id="{082E3D4C-6F21-4C45-AC9B-0DAF88E45135}"/>
              </a:ext>
            </a:extLst>
          </p:cNvPr>
          <p:cNvCxnSpPr>
            <a:cxnSpLocks/>
            <a:stCxn id="59" idx="3"/>
          </p:cNvCxnSpPr>
          <p:nvPr/>
        </p:nvCxnSpPr>
        <p:spPr>
          <a:xfrm flipV="1">
            <a:off x="7320137" y="2121271"/>
            <a:ext cx="936104" cy="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54E3DAEF-9A81-4E64-A1E6-D88C7D8BE3BD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3287688" y="2121795"/>
            <a:ext cx="1403541" cy="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0C3CA011-7ACD-4B7D-BC1C-8E7BBE31055A}"/>
              </a:ext>
            </a:extLst>
          </p:cNvPr>
          <p:cNvSpPr/>
          <p:nvPr/>
        </p:nvSpPr>
        <p:spPr>
          <a:xfrm>
            <a:off x="766212" y="5013176"/>
            <a:ext cx="2521475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Ввоз </a:t>
            </a:r>
            <a:r>
              <a:rPr lang="ru-RU" dirty="0" smtClean="0">
                <a:latin typeface="Arial Narrow" panose="020B0606020202030204" pitchFamily="34" charset="0"/>
              </a:rPr>
              <a:t>товаров, </a:t>
            </a:r>
            <a:r>
              <a:rPr lang="ru-RU" dirty="0">
                <a:latin typeface="Arial Narrow" panose="020B0606020202030204" pitchFamily="34" charset="0"/>
              </a:rPr>
              <a:t>подлежащих прослеживаемости из ЕАЭС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D95D1D4E-D2D7-4327-85B8-E7B6A4324BC8}"/>
              </a:ext>
            </a:extLst>
          </p:cNvPr>
          <p:cNvSpPr/>
          <p:nvPr/>
        </p:nvSpPr>
        <p:spPr>
          <a:xfrm>
            <a:off x="5352662" y="5111652"/>
            <a:ext cx="1750613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 ввозе товаров 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 descr="Документ">
            <a:extLst>
              <a:ext uri="{FF2B5EF4-FFF2-40B4-BE49-F238E27FC236}">
                <a16:creationId xmlns:a16="http://schemas.microsoft.com/office/drawing/2014/main" xmlns="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11352" y="5150819"/>
            <a:ext cx="500385" cy="45286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0610FF79-84E9-4093-AD8F-5AABB86DA38E}"/>
              </a:ext>
            </a:extLst>
          </p:cNvPr>
          <p:cNvSpPr/>
          <p:nvPr/>
        </p:nvSpPr>
        <p:spPr>
          <a:xfrm>
            <a:off x="4691228" y="5018329"/>
            <a:ext cx="2628907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xmlns="" id="{D131F94F-AA98-4869-A628-2302DEA6A242}"/>
              </a:ext>
            </a:extLst>
          </p:cNvPr>
          <p:cNvCxnSpPr>
            <a:cxnSpLocks/>
            <a:stCxn id="64" idx="3"/>
          </p:cNvCxnSpPr>
          <p:nvPr/>
        </p:nvCxnSpPr>
        <p:spPr>
          <a:xfrm flipV="1">
            <a:off x="3287687" y="5588886"/>
            <a:ext cx="1423665" cy="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DBE104F9-AB79-4A33-9842-14E52281D6A9}"/>
              </a:ext>
            </a:extLst>
          </p:cNvPr>
          <p:cNvSpPr/>
          <p:nvPr/>
        </p:nvSpPr>
        <p:spPr>
          <a:xfrm>
            <a:off x="8256240" y="5018329"/>
            <a:ext cx="2772765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7E0D69BB-E460-4DA2-84AF-09F1AFE5F5B7}"/>
              </a:ext>
            </a:extLst>
          </p:cNvPr>
          <p:cNvCxnSpPr>
            <a:cxnSpLocks/>
            <a:stCxn id="67" idx="3"/>
            <a:endCxn id="69" idx="1"/>
          </p:cNvCxnSpPr>
          <p:nvPr/>
        </p:nvCxnSpPr>
        <p:spPr>
          <a:xfrm>
            <a:off x="7320135" y="5487242"/>
            <a:ext cx="9361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5352A771-E614-4EA3-B475-38BC665FEBD6}"/>
              </a:ext>
            </a:extLst>
          </p:cNvPr>
          <p:cNvSpPr/>
          <p:nvPr/>
        </p:nvSpPr>
        <p:spPr>
          <a:xfrm>
            <a:off x="8400256" y="5098593"/>
            <a:ext cx="2388437" cy="49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РНПТ, </a:t>
            </a:r>
          </a:p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сформированный ФНС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4691228" y="5940987"/>
            <a:ext cx="2628907" cy="564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 дней от даты принятия товара к учету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629EA854-8B21-467D-B2A8-1BA9F704FA31}"/>
              </a:ext>
            </a:extLst>
          </p:cNvPr>
          <p:cNvSpPr/>
          <p:nvPr/>
        </p:nvSpPr>
        <p:spPr>
          <a:xfrm>
            <a:off x="8256240" y="5940985"/>
            <a:ext cx="2772765" cy="575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1 день от даты получения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2275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Реализация товара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A48BC9E7-46C9-4A97-99D6-074CA9389D35}"/>
              </a:ext>
            </a:extLst>
          </p:cNvPr>
          <p:cNvSpPr/>
          <p:nvPr/>
        </p:nvSpPr>
        <p:spPr>
          <a:xfrm>
            <a:off x="904747" y="1628800"/>
            <a:ext cx="2521474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Реализация товаров, подлежащих </a:t>
            </a:r>
            <a:r>
              <a:rPr lang="ru-RU" dirty="0">
                <a:latin typeface="Arial Narrow" panose="020B0606020202030204" pitchFamily="34" charset="0"/>
              </a:rPr>
              <a:t>прослеживаемости </a:t>
            </a:r>
            <a:r>
              <a:rPr lang="ru-RU" dirty="0" smtClean="0">
                <a:latin typeface="Arial Narrow" panose="020B0606020202030204" pitchFamily="34" charset="0"/>
              </a:rPr>
              <a:t>налогоплательщиком на </a:t>
            </a:r>
            <a:r>
              <a:rPr lang="ru-RU" dirty="0">
                <a:latin typeface="Arial Narrow" panose="020B0606020202030204" pitchFamily="34" charset="0"/>
              </a:rPr>
              <a:t>специальном режиме </a:t>
            </a:r>
            <a:r>
              <a:rPr lang="ru-RU" dirty="0" smtClean="0">
                <a:latin typeface="Arial Narrow" panose="020B0606020202030204" pitchFamily="34" charset="0"/>
              </a:rPr>
              <a:t>налогообложения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A48BC9E7-46C9-4A97-99D6-074CA9389D35}"/>
              </a:ext>
            </a:extLst>
          </p:cNvPr>
          <p:cNvSpPr/>
          <p:nvPr/>
        </p:nvSpPr>
        <p:spPr>
          <a:xfrm>
            <a:off x="847747" y="3861048"/>
            <a:ext cx="2521474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Реализация товаров, подлежащих </a:t>
            </a:r>
            <a:r>
              <a:rPr lang="ru-RU" dirty="0">
                <a:latin typeface="Arial Narrow" panose="020B0606020202030204" pitchFamily="34" charset="0"/>
              </a:rPr>
              <a:t>прослеживаемости </a:t>
            </a:r>
            <a:r>
              <a:rPr lang="ru-RU" dirty="0" smtClean="0">
                <a:latin typeface="Arial Narrow" panose="020B0606020202030204" pitchFamily="34" charset="0"/>
              </a:rPr>
              <a:t>налогоплательщиком </a:t>
            </a:r>
            <a:r>
              <a:rPr lang="ru-RU" dirty="0">
                <a:latin typeface="Arial Narrow" panose="020B0606020202030204" pitchFamily="34" charset="0"/>
              </a:rPr>
              <a:t>на основном режиме налогообложения 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610FF79-84E9-4093-AD8F-5AABB86DA38E}"/>
              </a:ext>
            </a:extLst>
          </p:cNvPr>
          <p:cNvSpPr/>
          <p:nvPr/>
        </p:nvSpPr>
        <p:spPr>
          <a:xfrm>
            <a:off x="4358360" y="1786508"/>
            <a:ext cx="2952328" cy="937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D131F94F-AA98-4869-A628-2302DEA6A242}"/>
              </a:ext>
            </a:extLst>
          </p:cNvPr>
          <p:cNvCxnSpPr>
            <a:cxnSpLocks/>
          </p:cNvCxnSpPr>
          <p:nvPr/>
        </p:nvCxnSpPr>
        <p:spPr>
          <a:xfrm flipV="1">
            <a:off x="3443538" y="2573088"/>
            <a:ext cx="909801" cy="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DBE104F9-AB79-4A33-9842-14E52281D6A9}"/>
              </a:ext>
            </a:extLst>
          </p:cNvPr>
          <p:cNvSpPr/>
          <p:nvPr/>
        </p:nvSpPr>
        <p:spPr>
          <a:xfrm>
            <a:off x="8148686" y="1791866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7E0D69BB-E460-4DA2-84AF-09F1AFE5F5B7}"/>
              </a:ext>
            </a:extLst>
          </p:cNvPr>
          <p:cNvCxnSpPr>
            <a:cxnSpLocks/>
          </p:cNvCxnSpPr>
          <p:nvPr/>
        </p:nvCxnSpPr>
        <p:spPr>
          <a:xfrm>
            <a:off x="7310688" y="2560518"/>
            <a:ext cx="837998" cy="43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4358360" y="2709165"/>
            <a:ext cx="2952328" cy="791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 дней </a:t>
            </a:r>
            <a:r>
              <a:rPr lang="ru-RU" dirty="0" smtClean="0">
                <a:latin typeface="Arial Narrow" panose="020B0606020202030204" pitchFamily="34" charset="0"/>
              </a:rPr>
              <a:t>с даты отгрузки товаров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629EA854-8B21-467D-B2A8-1BA9F704FA31}"/>
              </a:ext>
            </a:extLst>
          </p:cNvPr>
          <p:cNvSpPr/>
          <p:nvPr/>
        </p:nvSpPr>
        <p:spPr>
          <a:xfrm>
            <a:off x="8148686" y="2714220"/>
            <a:ext cx="2952328" cy="79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0610FF79-84E9-4093-AD8F-5AABB86DA38E}"/>
              </a:ext>
            </a:extLst>
          </p:cNvPr>
          <p:cNvSpPr/>
          <p:nvPr/>
        </p:nvSpPr>
        <p:spPr>
          <a:xfrm>
            <a:off x="4290779" y="4001680"/>
            <a:ext cx="2952328" cy="937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xmlns="" id="{D131F94F-AA98-4869-A628-2302DEA6A242}"/>
              </a:ext>
            </a:extLst>
          </p:cNvPr>
          <p:cNvCxnSpPr>
            <a:cxnSpLocks/>
          </p:cNvCxnSpPr>
          <p:nvPr/>
        </p:nvCxnSpPr>
        <p:spPr>
          <a:xfrm flipV="1">
            <a:off x="3375957" y="4788260"/>
            <a:ext cx="909801" cy="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4290779" y="4924337"/>
            <a:ext cx="2952328" cy="791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 дней </a:t>
            </a:r>
            <a:r>
              <a:rPr lang="ru-RU" dirty="0" smtClean="0">
                <a:latin typeface="Arial Narrow" panose="020B0606020202030204" pitchFamily="34" charset="0"/>
              </a:rPr>
              <a:t>с даты отгрузки товаров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D95D1D4E-D2D7-4327-85B8-E7B6A4324BC8}"/>
              </a:ext>
            </a:extLst>
          </p:cNvPr>
          <p:cNvSpPr/>
          <p:nvPr/>
        </p:nvSpPr>
        <p:spPr>
          <a:xfrm>
            <a:off x="4863253" y="1997339"/>
            <a:ext cx="2519443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Электронный документ об отгрузке товаров (УПД) 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 descr="Документ">
            <a:extLst>
              <a:ext uri="{FF2B5EF4-FFF2-40B4-BE49-F238E27FC236}">
                <a16:creationId xmlns:a16="http://schemas.microsoft.com/office/drawing/2014/main" xmlns="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96999" y="2028991"/>
            <a:ext cx="500385" cy="452860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D95D1D4E-D2D7-4327-85B8-E7B6A4324BC8}"/>
              </a:ext>
            </a:extLst>
          </p:cNvPr>
          <p:cNvSpPr/>
          <p:nvPr/>
        </p:nvSpPr>
        <p:spPr>
          <a:xfrm>
            <a:off x="4655840" y="4212511"/>
            <a:ext cx="2664296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Электронный счет-фактура, электронный документ об отгрузке товаров  (УПД)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 descr="Документ">
            <a:extLst>
              <a:ext uri="{FF2B5EF4-FFF2-40B4-BE49-F238E27FC236}">
                <a16:creationId xmlns:a16="http://schemas.microsoft.com/office/drawing/2014/main" xmlns="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29418" y="4244163"/>
            <a:ext cx="500385" cy="452860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352A771-E614-4EA3-B475-38BC665FEBD6}"/>
              </a:ext>
            </a:extLst>
          </p:cNvPr>
          <p:cNvSpPr/>
          <p:nvPr/>
        </p:nvSpPr>
        <p:spPr>
          <a:xfrm>
            <a:off x="8593449" y="2001781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 descr="Документ">
            <a:extLst>
              <a:ext uri="{FF2B5EF4-FFF2-40B4-BE49-F238E27FC236}">
                <a16:creationId xmlns:a16="http://schemas.microsoft.com/office/drawing/2014/main" xmlns="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43256" y="2018688"/>
            <a:ext cx="500385" cy="452860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DBE104F9-AB79-4A33-9842-14E52281D6A9}"/>
              </a:ext>
            </a:extLst>
          </p:cNvPr>
          <p:cNvSpPr/>
          <p:nvPr/>
        </p:nvSpPr>
        <p:spPr>
          <a:xfrm>
            <a:off x="8086126" y="4005064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xmlns="" id="{7E0D69BB-E460-4DA2-84AF-09F1AFE5F5B7}"/>
              </a:ext>
            </a:extLst>
          </p:cNvPr>
          <p:cNvCxnSpPr>
            <a:cxnSpLocks/>
          </p:cNvCxnSpPr>
          <p:nvPr/>
        </p:nvCxnSpPr>
        <p:spPr>
          <a:xfrm>
            <a:off x="7248128" y="4797152"/>
            <a:ext cx="837998" cy="43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629EA854-8B21-467D-B2A8-1BA9F704FA31}"/>
              </a:ext>
            </a:extLst>
          </p:cNvPr>
          <p:cNvSpPr/>
          <p:nvPr/>
        </p:nvSpPr>
        <p:spPr>
          <a:xfrm>
            <a:off x="8086126" y="4927418"/>
            <a:ext cx="2952328" cy="79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5352A771-E614-4EA3-B475-38BC665FEBD6}"/>
              </a:ext>
            </a:extLst>
          </p:cNvPr>
          <p:cNvSpPr/>
          <p:nvPr/>
        </p:nvSpPr>
        <p:spPr>
          <a:xfrm>
            <a:off x="8530889" y="4214979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НДС</a:t>
            </a:r>
          </a:p>
        </p:txBody>
      </p:sp>
      <p:pic>
        <p:nvPicPr>
          <p:cNvPr id="75" name="Рисунок 74" descr="Документ">
            <a:extLst>
              <a:ext uri="{FF2B5EF4-FFF2-40B4-BE49-F238E27FC236}">
                <a16:creationId xmlns:a16="http://schemas.microsoft.com/office/drawing/2014/main" xmlns="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80696" y="4231886"/>
            <a:ext cx="500385" cy="452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3255268"/>
            <a:ext cx="286606" cy="1981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7A3EAF5-BB26-4E30-974C-5149C0BD7627}"/>
              </a:ext>
            </a:extLst>
          </p:cNvPr>
          <p:cNvSpPr txBox="1"/>
          <p:nvPr/>
        </p:nvSpPr>
        <p:spPr>
          <a:xfrm>
            <a:off x="944960" y="5991255"/>
            <a:ext cx="99755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*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Налогоплательщиками на специальных режимах налогообложения в отчет об операциях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включаются </a:t>
            </a:r>
            <a:r>
              <a:rPr lang="ru-RU" b="1" dirty="0" smtClean="0">
                <a:solidFill>
                  <a:srgbClr val="EDEEE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_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сведения о приобретении товаров, подлежащих прослеживаемости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5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возобновление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A48BC9E7-46C9-4A97-99D6-074CA9389D35}"/>
              </a:ext>
            </a:extLst>
          </p:cNvPr>
          <p:cNvSpPr/>
          <p:nvPr/>
        </p:nvSpPr>
        <p:spPr>
          <a:xfrm>
            <a:off x="770178" y="1629023"/>
            <a:ext cx="4903221" cy="108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Операции возобновления прослеживаемости налогоплательщиком на </a:t>
            </a:r>
            <a:r>
              <a:rPr lang="ru-RU" dirty="0">
                <a:latin typeface="Arial Narrow" panose="020B0606020202030204" pitchFamily="34" charset="0"/>
              </a:rPr>
              <a:t>специальном режиме налогообложения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A48BC9E7-46C9-4A97-99D6-074CA9389D35}"/>
              </a:ext>
            </a:extLst>
          </p:cNvPr>
          <p:cNvSpPr/>
          <p:nvPr/>
        </p:nvSpPr>
        <p:spPr>
          <a:xfrm>
            <a:off x="6096000" y="1629023"/>
            <a:ext cx="4908926" cy="108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Операции возобновления прослеживаемости налогоплательщиком на </a:t>
            </a:r>
            <a:r>
              <a:rPr lang="ru-RU" dirty="0" smtClean="0">
                <a:latin typeface="Arial Narrow" panose="020B0606020202030204" pitchFamily="34" charset="0"/>
              </a:rPr>
              <a:t>основном </a:t>
            </a:r>
            <a:r>
              <a:rPr lang="ru-RU" dirty="0">
                <a:latin typeface="Arial Narrow" panose="020B0606020202030204" pitchFamily="34" charset="0"/>
              </a:rPr>
              <a:t>режиме налогообложения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767408" y="3648648"/>
            <a:ext cx="3321816" cy="78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Возврат ранее утраченного товара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7761632" y="3648649"/>
            <a:ext cx="3321816" cy="788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Возврат реализованного в розницу товара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AEA0AB82-58EF-40DA-B96A-5FD50E14CF8A}"/>
              </a:ext>
            </a:extLst>
          </p:cNvPr>
          <p:cNvSpPr/>
          <p:nvPr/>
        </p:nvSpPr>
        <p:spPr>
          <a:xfrm>
            <a:off x="4288754" y="3648648"/>
            <a:ext cx="3321816" cy="78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Возврат из производства товара, ранее переданного на переработку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BE104F9-AB79-4A33-9842-14E52281D6A9}"/>
              </a:ext>
            </a:extLst>
          </p:cNvPr>
          <p:cNvSpPr/>
          <p:nvPr/>
        </p:nvSpPr>
        <p:spPr>
          <a:xfrm>
            <a:off x="4377256" y="5373439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5352A771-E614-4EA3-B475-38BC665FEBD6}"/>
              </a:ext>
            </a:extLst>
          </p:cNvPr>
          <p:cNvSpPr/>
          <p:nvPr/>
        </p:nvSpPr>
        <p:spPr>
          <a:xfrm>
            <a:off x="4822019" y="5583354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Документ">
            <a:extLst>
              <a:ext uri="{FF2B5EF4-FFF2-40B4-BE49-F238E27FC236}">
                <a16:creationId xmlns:a16="http://schemas.microsoft.com/office/drawing/2014/main" xmlns="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71826" y="5600261"/>
            <a:ext cx="500385" cy="452860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4989324" y="2902869"/>
            <a:ext cx="1728192" cy="640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4972556" y="4584976"/>
            <a:ext cx="1728192" cy="640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9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12976</TotalTime>
  <Words>1949</Words>
  <Application>Microsoft Office PowerPoint</Application>
  <PresentationFormat>Произвольный</PresentationFormat>
  <Paragraphs>304</Paragraphs>
  <Slides>24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5_Present_FNS2012_A4</vt:lpstr>
      <vt:lpstr>НАЦИОНАЛЬНАЯ СИСТЕМА ПРОСЛЕЖИВАЕМОСТИ</vt:lpstr>
      <vt:lpstr>СОГЛАШЕНИЕ О МЕХАНИЗМЕ ПРОСЛЕЖИВАЕМОСТИ</vt:lpstr>
      <vt:lpstr>ЦЕЛИ СОЗДАНИЯ национальной СИСТЕМЫ ПРОСЛЕЖИВАЕМОСТИ</vt:lpstr>
      <vt:lpstr>ИСТОЧНИКИ ФОРМИРОВАНИЯ СИСТЕМЫ ПРОСЛЕЖИВАЕМОСТИ</vt:lpstr>
      <vt:lpstr>ПРИНЦИП функционирования НАЦИОНАЛЬНОЙ СИСТЕМЫ ПРОСЛЕЖИВАЕМОСТИ</vt:lpstr>
      <vt:lpstr>ФОРМИРОВАНИЕ РЕГИСТРАЦИОННОГО НОМЕРА ПАРТИИ ТОВАРА (РНПТ)</vt:lpstr>
      <vt:lpstr>ПОСТУПЛЕНИЕ НОВОГО ТОВАРА</vt:lpstr>
      <vt:lpstr>ВНУТРЕННИЙ ОБОРОТ – Реализация товара</vt:lpstr>
      <vt:lpstr>ВНУТРЕННИЙ ОБОРОТ – возобновление прослеживаемости</vt:lpstr>
      <vt:lpstr>ВНУТРЕННИЙ ОБОРОТ – выбытие из прослеживаемости</vt:lpstr>
      <vt:lpstr>ВНУТРЕННИЙ ОБОРОТ – экспорт в еаэс</vt:lpstr>
      <vt:lpstr>ЭТАПЫ РЕАЛИЗАЦИИ СИСТЕМЫ ПРОСЛЕЖИВАЕМОСТИ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СЕРВИСЫ НАЦИОНАЛЬНОЙ СИСТЕМЫ ПРОСЛЕЖИВАЕМОСТИ</vt:lpstr>
      <vt:lpstr>Сервис «Прослеживается ли мой товар?»</vt:lpstr>
      <vt:lpstr>Сервис «Проверь идентификатор прослеживаемости»</vt:lpstr>
      <vt:lpstr>РЕКОМЕНДАЦИИ ФНС РОССИИ ПО ПОДГОТОВКЕ К ПРОСЛЕЖИВАЕМОСТИ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Силакова Светлана Сергеевна</dc:creator>
  <cp:lastModifiedBy>Александр</cp:lastModifiedBy>
  <cp:revision>453</cp:revision>
  <cp:lastPrinted>2017-12-22T11:02:21Z</cp:lastPrinted>
  <dcterms:created xsi:type="dcterms:W3CDTF">2016-03-09T07:13:01Z</dcterms:created>
  <dcterms:modified xsi:type="dcterms:W3CDTF">2021-05-14T16:11:01Z</dcterms:modified>
</cp:coreProperties>
</file>