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5"/>
  </p:notesMasterIdLst>
  <p:handoutMasterIdLst>
    <p:handoutMasterId r:id="rId6"/>
  </p:handoutMasterIdLst>
  <p:sldIdLst>
    <p:sldId id="269" r:id="rId2"/>
    <p:sldId id="272" r:id="rId3"/>
    <p:sldId id="275" r:id="rId4"/>
  </p:sldIdLst>
  <p:sldSz cx="10691813" cy="7559675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21437"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42873"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64310"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85746"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607183" algn="l" defTabSz="1042873" rtl="0" eaLnBrk="1" latinLnBrk="0" hangingPunct="1"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128620" algn="l" defTabSz="1042873" rtl="0" eaLnBrk="1" latinLnBrk="0" hangingPunct="1"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650056" algn="l" defTabSz="1042873" rtl="0" eaLnBrk="1" latinLnBrk="0" hangingPunct="1"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171493" algn="l" defTabSz="1042873" rtl="0" eaLnBrk="1" latinLnBrk="0" hangingPunct="1"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D3BD"/>
    <a:srgbClr val="FAD4ED"/>
    <a:srgbClr val="FB6D6D"/>
    <a:srgbClr val="E7CF6E"/>
    <a:srgbClr val="FFB7B7"/>
    <a:srgbClr val="CC3300"/>
    <a:srgbClr val="EAD682"/>
    <a:srgbClr val="CBB936"/>
    <a:srgbClr val="FFFFCC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75" autoAdjust="0"/>
    <p:restoredTop sz="96473" autoAdjust="0"/>
  </p:normalViewPr>
  <p:slideViewPr>
    <p:cSldViewPr>
      <p:cViewPr varScale="1">
        <p:scale>
          <a:sx n="98" d="100"/>
          <a:sy n="98" d="100"/>
        </p:scale>
        <p:origin x="-324" y="-11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580" y="54"/>
      </p:cViewPr>
      <p:guideLst>
        <p:guide orient="horz" pos="2141"/>
        <p:guide pos="312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064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1"/>
            <a:ext cx="4302231" cy="34064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C28B9E9-AD2C-4F54-9049-81EE4FEC1BA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032"/>
            <a:ext cx="4302231" cy="34064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7032"/>
            <a:ext cx="4302231" cy="34064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F4CF30E2-7C51-48AB-AD01-AFF6C4CB6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545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0713" y="509588"/>
            <a:ext cx="36068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9601"/>
            <a:ext cx="7942580" cy="305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032"/>
            <a:ext cx="4302231" cy="3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7032"/>
            <a:ext cx="4302231" cy="3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317108-345A-4930-8F28-284CF906D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095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1pPr>
    <a:lvl2pPr marL="521437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2pPr>
    <a:lvl3pPr marL="1042873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3pPr>
    <a:lvl4pPr marL="1564310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4pPr>
    <a:lvl5pPr marL="2085746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91813" cy="5039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569" y="1"/>
            <a:ext cx="10686246" cy="5039784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43" y="5467632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spc="22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1093" y="5467632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 algn="ctr">
              <a:buNone/>
              <a:defRPr sz="1764"/>
            </a:lvl2pPr>
            <a:lvl3pPr marL="1007943" indent="0" algn="ctr">
              <a:buNone/>
              <a:defRPr sz="176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ED8AA-F9C8-4082-A539-7D1BCE9E6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563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0CDCA-EB30-4C78-902A-D9BD7A8C4C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21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1" y="839964"/>
            <a:ext cx="2305422" cy="5963744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712" y="839964"/>
            <a:ext cx="6648971" cy="59637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1E6F-436A-47D7-B3F0-96FAB5658F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820746" y="168362"/>
            <a:ext cx="0" cy="8018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410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003AA-4BB6-40BA-9ECE-5D3306986C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97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91813" cy="50397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569" y="1"/>
            <a:ext cx="10686246" cy="5039784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5467632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b="0" spc="22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1093" y="5467632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6E5A4-6143-4DE0-A800-688D9649B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491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112" y="2519892"/>
            <a:ext cx="4169807" cy="4435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353" y="2519892"/>
            <a:ext cx="4169807" cy="4435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72958-1020-4220-A714-608ED83CF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91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112" y="2402645"/>
            <a:ext cx="4169807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25" b="0" cap="none" baseline="0">
                <a:solidFill>
                  <a:schemeClr val="accent1"/>
                </a:solidFill>
                <a:latin typeface="+mn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112" y="3271437"/>
            <a:ext cx="4169807" cy="36834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2353" y="2402645"/>
            <a:ext cx="4169807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984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2353" y="3271437"/>
            <a:ext cx="4169807" cy="36834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FA4C6-286F-4532-9625-CC86287D1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67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B83D-C390-4322-AAA3-3A1878503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09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3576B-B4A0-4FF2-B910-944535D915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21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8112" y="519751"/>
            <a:ext cx="3849053" cy="191511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787" y="907161"/>
            <a:ext cx="4979712" cy="5715114"/>
          </a:xfrm>
        </p:spPr>
        <p:txBody>
          <a:bodyPr>
            <a:normAutofit/>
          </a:bodyPr>
          <a:lstStyle>
            <a:lvl1pPr>
              <a:defRPr sz="2205"/>
            </a:lvl1pPr>
            <a:lvl2pPr>
              <a:defRPr sz="176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8112" y="2488483"/>
            <a:ext cx="3849053" cy="414723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61"/>
              </a:spcBef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4FED9-0C43-496F-8057-1DFC7749B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73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5467633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spc="22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689140" cy="503978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1093" y="5467633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61A68-CB30-4050-AEDE-94A462AD4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483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113" y="2519892"/>
            <a:ext cx="8524049" cy="44350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8114" y="7132753"/>
            <a:ext cx="1889082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7026" y="7132753"/>
            <a:ext cx="5175303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3834" y="7132753"/>
            <a:ext cx="853860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81C4BBE-42C3-4E50-8C40-78FDEFF6A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238" y="910869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431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xStyles>
    <p:titleStyle>
      <a:lvl1pPr algn="l" defTabSz="1007943" rtl="0" eaLnBrk="1" latinLnBrk="0" hangingPunct="1">
        <a:lnSpc>
          <a:spcPct val="80000"/>
        </a:lnSpc>
        <a:spcBef>
          <a:spcPct val="0"/>
        </a:spcBef>
        <a:buNone/>
        <a:defRPr sz="4850" kern="1200" cap="all" spc="11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29230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493892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65516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856752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00794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16921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4056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1501835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ellerDV3@uganskmail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edosovaOS@ugansk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06" y="1818432"/>
            <a:ext cx="2698766" cy="324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754" dirty="0"/>
          </a:p>
          <a:p>
            <a:endParaRPr lang="ru-RU" sz="754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94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10691812" cy="755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342" y="1841278"/>
            <a:ext cx="10153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977" algn="just">
              <a:spcBef>
                <a:spcPts val="0"/>
              </a:spcBef>
              <a:spcAft>
                <a:spcPts val="600"/>
              </a:spcAft>
            </a:pPr>
            <a:r>
              <a:rPr lang="ru-RU" sz="1200" b="1" dirty="0"/>
              <a:t>ООО ЧОП «РН-Охрана-Югра» – крупнейшее охранное предприятие в Ханты-Мансийском автономном округе – Югра. Штатная численность – </a:t>
            </a:r>
            <a:r>
              <a:rPr lang="ru-RU" sz="1200" b="1" dirty="0" smtClean="0"/>
              <a:t>3795 единиц.</a:t>
            </a:r>
            <a:endParaRPr lang="ru-RU" sz="1200" b="1" dirty="0"/>
          </a:p>
          <a:p>
            <a:pPr indent="398977" algn="just">
              <a:spcBef>
                <a:spcPts val="0"/>
              </a:spcBef>
              <a:spcAft>
                <a:spcPts val="600"/>
              </a:spcAft>
            </a:pPr>
            <a:r>
              <a:rPr lang="ru-RU" sz="1200" b="1" dirty="0"/>
              <a:t>Мы осуществляем вооруженную охрану объектов предприятий, входящих в периметр </a:t>
            </a:r>
            <a:r>
              <a:rPr lang="ru-RU" sz="1200" b="1" dirty="0" smtClean="0"/>
              <a:t>ПАО </a:t>
            </a:r>
            <a:r>
              <a:rPr lang="ru-RU" sz="1200" b="1" dirty="0"/>
              <a:t>«НК «Роснефть»», расположенных на территории ХМАО-Югры и Тюменской области. </a:t>
            </a:r>
          </a:p>
          <a:p>
            <a:pPr indent="398977" algn="just">
              <a:spcBef>
                <a:spcPts val="0"/>
              </a:spcBef>
              <a:spcAft>
                <a:spcPts val="600"/>
              </a:spcAft>
            </a:pPr>
            <a:r>
              <a:rPr lang="ru-RU" sz="1200" b="1" dirty="0"/>
              <a:t>Структурные подразделения Общества расположены в городах Тюмень, </a:t>
            </a:r>
            <a:r>
              <a:rPr lang="ru-RU" sz="1200" b="1" dirty="0" smtClean="0"/>
              <a:t>Ханты-Мансийск, </a:t>
            </a:r>
            <a:r>
              <a:rPr lang="ru-RU" sz="1200" b="1" dirty="0" err="1" smtClean="0"/>
              <a:t>Нягань</a:t>
            </a:r>
            <a:r>
              <a:rPr lang="ru-RU" sz="1200" b="1" dirty="0"/>
              <a:t>, Нефтеюганск, Пыть-Ях, и в г.п. Пойковский</a:t>
            </a:r>
            <a:r>
              <a:rPr lang="ru-RU" sz="1200" b="1" dirty="0" smtClean="0"/>
              <a:t>. Активно применяется вахтовый метод работы.</a:t>
            </a:r>
            <a:endParaRPr lang="ru-RU" sz="1200" b="1" dirty="0"/>
          </a:p>
          <a:p>
            <a:pPr indent="398977" algn="just">
              <a:spcBef>
                <a:spcPts val="0"/>
              </a:spcBef>
              <a:spcAft>
                <a:spcPts val="600"/>
              </a:spcAft>
            </a:pPr>
            <a:r>
              <a:rPr lang="ru-RU" sz="1200" b="1" dirty="0"/>
              <a:t>Основная задача Общества – качественное выполнение договорных обязательств перед Заказчиками в строгом соответствии с действующим законодательством.</a:t>
            </a:r>
          </a:p>
          <a:p>
            <a:pPr indent="398977" algn="just">
              <a:spcBef>
                <a:spcPts val="0"/>
              </a:spcBef>
              <a:spcAft>
                <a:spcPts val="600"/>
              </a:spcAft>
            </a:pPr>
            <a:r>
              <a:rPr lang="ru-RU" sz="1200" b="1" dirty="0"/>
              <a:t>ООО ЧОП «РН-Охрана-Югра» активно взаимодействует с правоохранительными органами в части обеспечения безопасности объектов Заказчиков и общественного порядка.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3396223"/>
              </p:ext>
            </p:extLst>
          </p:nvPr>
        </p:nvGraphicFramePr>
        <p:xfrm>
          <a:off x="413358" y="4283747"/>
          <a:ext cx="9937104" cy="309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2588"/>
                <a:gridCol w="4644516"/>
              </a:tblGrid>
              <a:tr h="3095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ТРЕБУЕМ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удостоверение охранника 6-го квалификационного разряда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знание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законодательства РФ в сфере частной охранной деятельности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хорошую физическую форму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навыки владения служебным оружием и специальными средствами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отсутствие судимости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отсутствие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правонарушений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внимательность и ответственность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отсутствие вредных привычек (приветствуется)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ПРЕДЛАГАЕМ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сменный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от 41 629 руб. до 47 792 руб. (ежемесячно, за норму рабочего времени), компенсация за вахтовый метод работы +300 руб./день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вахты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пакет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стабильность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гарантию соблюдения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трудового законодательства и требований в области охраны труда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478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10691812" cy="755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350" y="2073264"/>
            <a:ext cx="10045116" cy="4170372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Начальник отдела </a:t>
            </a:r>
            <a:r>
              <a:rPr lang="ru-RU" sz="1500" dirty="0" smtClean="0">
                <a:cs typeface="Arial" panose="020B0604020202020204" pitchFamily="34" charset="0"/>
              </a:rPr>
              <a:t>обеспечения </a:t>
            </a:r>
            <a:r>
              <a:rPr lang="ru-RU" sz="1500" dirty="0">
                <a:cs typeface="Arial" panose="020B0604020202020204" pitchFamily="34" charset="0"/>
              </a:rPr>
              <a:t>персоналом Келлер Денис Владимирович</a:t>
            </a:r>
          </a:p>
          <a:p>
            <a:pPr indent="199489">
              <a:spcAft>
                <a:spcPts val="661"/>
              </a:spcAft>
            </a:pPr>
            <a:r>
              <a:rPr lang="ru-RU" sz="1500" dirty="0">
                <a:cs typeface="Arial" panose="020B0604020202020204" pitchFamily="34" charset="0"/>
              </a:rPr>
              <a:t>Тел.: 8 (3463) </a:t>
            </a:r>
            <a:r>
              <a:rPr lang="ru-RU" sz="1500" dirty="0" smtClean="0">
                <a:cs typeface="Arial" panose="020B0604020202020204" pitchFamily="34" charset="0"/>
              </a:rPr>
              <a:t>217-221.</a:t>
            </a:r>
            <a:endParaRPr lang="ru-RU" sz="1500" dirty="0">
              <a:cs typeface="Arial" panose="020B0604020202020204" pitchFamily="34" charset="0"/>
            </a:endParaRPr>
          </a:p>
          <a:p>
            <a:pPr indent="199489">
              <a:spcAft>
                <a:spcPts val="661"/>
              </a:spcAft>
            </a:pPr>
            <a:r>
              <a:rPr lang="en-US" sz="1500" dirty="0">
                <a:cs typeface="Arial" panose="020B0604020202020204" pitchFamily="34" charset="0"/>
              </a:rPr>
              <a:t>E-mail</a:t>
            </a:r>
            <a:r>
              <a:rPr lang="ru-RU" sz="1500" dirty="0">
                <a:cs typeface="Arial" panose="020B0604020202020204" pitchFamily="34" charset="0"/>
              </a:rPr>
              <a:t>: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 smtClean="0">
                <a:cs typeface="Arial" panose="020B0604020202020204" pitchFamily="34" charset="0"/>
              </a:rPr>
              <a:t>: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 smtClean="0">
                <a:cs typeface="Arial" panose="020B0604020202020204" pitchFamily="34" charset="0"/>
                <a:hlinkClick r:id="rId3"/>
              </a:rPr>
              <a:t>KellerDV3@uganskmail.ru</a:t>
            </a:r>
            <a:r>
              <a:rPr lang="ru-RU" sz="1500" dirty="0" smtClean="0">
                <a:cs typeface="Arial" panose="020B0604020202020204" pitchFamily="34" charset="0"/>
              </a:rPr>
              <a:t>.</a:t>
            </a:r>
            <a:endParaRPr lang="en-US" sz="1500" dirty="0" smtClean="0">
              <a:cs typeface="Arial" panose="020B0604020202020204" pitchFamily="34" charset="0"/>
            </a:endParaRPr>
          </a:p>
          <a:p>
            <a:pPr indent="199489">
              <a:spcAft>
                <a:spcPts val="661"/>
              </a:spcAft>
            </a:pPr>
            <a:endParaRPr lang="ru-RU" sz="1500" dirty="0">
              <a:cs typeface="Arial" panose="020B0604020202020204" pitchFamily="34" charset="0"/>
            </a:endParaRP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Заместитель начальника отдела обеспечения персоналом </a:t>
            </a:r>
            <a:r>
              <a:rPr lang="ru-RU" sz="1500" dirty="0" smtClean="0">
                <a:cs typeface="Arial" panose="020B0604020202020204" pitchFamily="34" charset="0"/>
              </a:rPr>
              <a:t>Федосова Оксана Степановна</a:t>
            </a:r>
            <a:endParaRPr lang="ru-RU" sz="1500" dirty="0">
              <a:cs typeface="Arial" panose="020B0604020202020204" pitchFamily="34" charset="0"/>
            </a:endParaRPr>
          </a:p>
          <a:p>
            <a:pPr indent="199489">
              <a:spcAft>
                <a:spcPts val="661"/>
              </a:spcAft>
            </a:pPr>
            <a:r>
              <a:rPr lang="ru-RU" sz="1500" dirty="0">
                <a:cs typeface="Arial" panose="020B0604020202020204" pitchFamily="34" charset="0"/>
              </a:rPr>
              <a:t>Тел.: 8 (3463) </a:t>
            </a:r>
            <a:r>
              <a:rPr lang="ru-RU" sz="1500" dirty="0" smtClean="0">
                <a:cs typeface="Arial" panose="020B0604020202020204" pitchFamily="34" charset="0"/>
              </a:rPr>
              <a:t>217-222.</a:t>
            </a:r>
            <a:endParaRPr lang="en-US" sz="1500" dirty="0">
              <a:cs typeface="Arial" panose="020B0604020202020204" pitchFamily="34" charset="0"/>
            </a:endParaRPr>
          </a:p>
          <a:p>
            <a:pPr indent="199489">
              <a:spcAft>
                <a:spcPts val="661"/>
              </a:spcAft>
            </a:pPr>
            <a:r>
              <a:rPr lang="en-US" sz="1500" dirty="0">
                <a:cs typeface="Arial" panose="020B0604020202020204" pitchFamily="34" charset="0"/>
              </a:rPr>
              <a:t>E-mail</a:t>
            </a:r>
            <a:r>
              <a:rPr lang="ru-RU" sz="1500" dirty="0">
                <a:cs typeface="Arial" panose="020B0604020202020204" pitchFamily="34" charset="0"/>
              </a:rPr>
              <a:t>: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en-US" sz="1500" dirty="0">
                <a:cs typeface="Arial" panose="020B0604020202020204" pitchFamily="34" charset="0"/>
                <a:hlinkClick r:id="rId4"/>
              </a:rPr>
              <a:t>FedosovaOS@uganskmail.ru</a:t>
            </a:r>
            <a:r>
              <a:rPr lang="ru-RU" sz="1500" dirty="0" smtClean="0">
                <a:cs typeface="Arial" panose="020B0604020202020204" pitchFamily="34" charset="0"/>
              </a:rPr>
              <a:t>.</a:t>
            </a:r>
            <a:endParaRPr lang="en-US" sz="1500" dirty="0" smtClean="0">
              <a:cs typeface="Arial" panose="020B0604020202020204" pitchFamily="34" charset="0"/>
            </a:endParaRPr>
          </a:p>
          <a:p>
            <a:pPr indent="199489">
              <a:spcAft>
                <a:spcPts val="661"/>
              </a:spcAft>
            </a:pPr>
            <a:endParaRPr lang="en-US" sz="1500" dirty="0">
              <a:cs typeface="Arial" panose="020B0604020202020204" pitchFamily="34" charset="0"/>
            </a:endParaRPr>
          </a:p>
          <a:p>
            <a:pPr indent="199489">
              <a:spcAft>
                <a:spcPts val="661"/>
              </a:spcAft>
            </a:pPr>
            <a:r>
              <a:rPr lang="ru-RU" sz="1500" dirty="0">
                <a:cs typeface="Arial" panose="020B0604020202020204" pitchFamily="34" charset="0"/>
              </a:rPr>
              <a:t>Резюме можно направлять по указанным адресам круглосуточно.</a:t>
            </a:r>
          </a:p>
          <a:p>
            <a:pPr indent="199489">
              <a:spcAft>
                <a:spcPts val="661"/>
              </a:spcAft>
            </a:pPr>
            <a:endParaRPr lang="ru-RU" sz="1500" dirty="0">
              <a:cs typeface="Arial" panose="020B0604020202020204" pitchFamily="34" charset="0"/>
            </a:endParaRPr>
          </a:p>
          <a:p>
            <a:pPr indent="199489">
              <a:spcAft>
                <a:spcPts val="661"/>
              </a:spcAft>
            </a:pPr>
            <a:r>
              <a:rPr lang="ru-RU" sz="1500" dirty="0">
                <a:cs typeface="Arial" panose="020B0604020202020204" pitchFamily="34" charset="0"/>
              </a:rPr>
              <a:t>Рекомендуемое время для телефонных звонков:</a:t>
            </a:r>
          </a:p>
          <a:p>
            <a:pPr indent="199489">
              <a:spcAft>
                <a:spcPts val="661"/>
              </a:spcAft>
            </a:pPr>
            <a:r>
              <a:rPr lang="ru-RU" sz="1500" dirty="0">
                <a:cs typeface="Arial" panose="020B0604020202020204" pitchFamily="34" charset="0"/>
              </a:rPr>
              <a:t>Пн., Ср., Пт. с 16.00 до 18.00.</a:t>
            </a:r>
            <a:endParaRPr lang="en-US" sz="1500" dirty="0">
              <a:cs typeface="Arial" panose="020B0604020202020204" pitchFamily="34" charset="0"/>
            </a:endParaRPr>
          </a:p>
          <a:p>
            <a:pPr indent="199489">
              <a:spcAft>
                <a:spcPts val="661"/>
              </a:spcAft>
            </a:pP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иложения [Режим совместимости]" id="{CCDBD2F6-56F6-481C-8CD5-9E562DDDEE75}" vid="{FC77865E-2ADA-4AF6-9A91-818B68413D8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276</Words>
  <Application>Microsoft Office PowerPoint</Application>
  <PresentationFormat>Произвольный</PresentationFormat>
  <Paragraphs>31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Интеграл</vt:lpstr>
      <vt:lpstr>Слайд 1</vt:lpstr>
      <vt:lpstr>Слайд 2</vt:lpstr>
      <vt:lpstr>Слайд 3</vt:lpstr>
    </vt:vector>
  </TitlesOfParts>
  <Company>ООО РН-Юганснефтегаз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NC-0143</dc:creator>
  <cp:lastModifiedBy>Титорова Евгения Ивановна</cp:lastModifiedBy>
  <cp:revision>184</cp:revision>
  <cp:lastPrinted>2016-06-16T11:50:20Z</cp:lastPrinted>
  <dcterms:created xsi:type="dcterms:W3CDTF">2008-10-13T09:54:24Z</dcterms:created>
  <dcterms:modified xsi:type="dcterms:W3CDTF">2020-06-10T05:47:56Z</dcterms:modified>
</cp:coreProperties>
</file>